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sldIdLst>
    <p:sldId id="256" r:id="rId5"/>
    <p:sldId id="478" r:id="rId6"/>
    <p:sldId id="490" r:id="rId7"/>
    <p:sldId id="506" r:id="rId8"/>
    <p:sldId id="507" r:id="rId9"/>
    <p:sldId id="508" r:id="rId10"/>
    <p:sldId id="519" r:id="rId11"/>
    <p:sldId id="513" r:id="rId12"/>
    <p:sldId id="512" r:id="rId13"/>
    <p:sldId id="514" r:id="rId14"/>
    <p:sldId id="515" r:id="rId15"/>
    <p:sldId id="536" r:id="rId16"/>
    <p:sldId id="524" r:id="rId17"/>
    <p:sldId id="517" r:id="rId18"/>
    <p:sldId id="537" r:id="rId19"/>
    <p:sldId id="516" r:id="rId20"/>
    <p:sldId id="531" r:id="rId21"/>
    <p:sldId id="534" r:id="rId22"/>
    <p:sldId id="535" r:id="rId23"/>
    <p:sldId id="533" r:id="rId24"/>
    <p:sldId id="520" r:id="rId25"/>
    <p:sldId id="538" r:id="rId26"/>
    <p:sldId id="539" r:id="rId27"/>
    <p:sldId id="532" r:id="rId28"/>
    <p:sldId id="530" r:id="rId29"/>
    <p:sldId id="541" r:id="rId30"/>
    <p:sldId id="518" r:id="rId31"/>
    <p:sldId id="521" r:id="rId32"/>
    <p:sldId id="528" r:id="rId33"/>
    <p:sldId id="523" r:id="rId34"/>
    <p:sldId id="529" r:id="rId35"/>
    <p:sldId id="525" r:id="rId36"/>
    <p:sldId id="526" r:id="rId37"/>
    <p:sldId id="527" r:id="rId38"/>
    <p:sldId id="441" r:id="rId39"/>
    <p:sldId id="440" r:id="rId40"/>
    <p:sldId id="505" r:id="rId41"/>
    <p:sldId id="503" r:id="rId42"/>
    <p:sldId id="498" r:id="rId43"/>
    <p:sldId id="497" r:id="rId44"/>
    <p:sldId id="500" r:id="rId45"/>
    <p:sldId id="442" r:id="rId46"/>
    <p:sldId id="480" r:id="rId47"/>
    <p:sldId id="479" r:id="rId48"/>
    <p:sldId id="486" r:id="rId49"/>
    <p:sldId id="487" r:id="rId50"/>
    <p:sldId id="504" r:id="rId51"/>
    <p:sldId id="499" r:id="rId52"/>
    <p:sldId id="488" r:id="rId53"/>
    <p:sldId id="489" r:id="rId54"/>
    <p:sldId id="492" r:id="rId55"/>
    <p:sldId id="456" r:id="rId56"/>
    <p:sldId id="471" r:id="rId57"/>
    <p:sldId id="459" r:id="rId58"/>
    <p:sldId id="472" r:id="rId59"/>
    <p:sldId id="502" r:id="rId60"/>
    <p:sldId id="460" r:id="rId61"/>
    <p:sldId id="466" r:id="rId62"/>
    <p:sldId id="465" r:id="rId63"/>
    <p:sldId id="473" r:id="rId64"/>
    <p:sldId id="463" r:id="rId65"/>
    <p:sldId id="464" r:id="rId66"/>
    <p:sldId id="474" r:id="rId67"/>
    <p:sldId id="475" r:id="rId68"/>
    <p:sldId id="485" r:id="rId69"/>
    <p:sldId id="483" r:id="rId70"/>
    <p:sldId id="484" r:id="rId71"/>
    <p:sldId id="495" r:id="rId72"/>
    <p:sldId id="496" r:id="rId7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387BB9"/>
    <a:srgbClr val="0000FF"/>
    <a:srgbClr val="FF3399"/>
    <a:srgbClr val="669900"/>
    <a:srgbClr val="B2B062"/>
    <a:srgbClr val="3333FF"/>
    <a:srgbClr val="FFF9AF"/>
    <a:srgbClr val="FFF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7" autoAdjust="0"/>
    <p:restoredTop sz="81441" autoAdjust="0"/>
  </p:normalViewPr>
  <p:slideViewPr>
    <p:cSldViewPr>
      <p:cViewPr varScale="1">
        <p:scale>
          <a:sx n="51" d="100"/>
          <a:sy n="51" d="100"/>
        </p:scale>
        <p:origin x="1420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026">
            <a:extLst>
              <a:ext uri="{FF2B5EF4-FFF2-40B4-BE49-F238E27FC236}">
                <a16:creationId xmlns:a16="http://schemas.microsoft.com/office/drawing/2014/main" id="{5DFFBD5F-0372-B000-E373-81C308C70FF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1027">
            <a:extLst>
              <a:ext uri="{FF2B5EF4-FFF2-40B4-BE49-F238E27FC236}">
                <a16:creationId xmlns:a16="http://schemas.microsoft.com/office/drawing/2014/main" id="{7A5EF2A9-46C7-F9E8-E18C-4B6C5DFC3FB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1028">
            <a:extLst>
              <a:ext uri="{FF2B5EF4-FFF2-40B4-BE49-F238E27FC236}">
                <a16:creationId xmlns:a16="http://schemas.microsoft.com/office/drawing/2014/main" id="{B5991D19-74BF-C904-2E7F-C40A580D6892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21" name="Rectangle 1029">
            <a:extLst>
              <a:ext uri="{FF2B5EF4-FFF2-40B4-BE49-F238E27FC236}">
                <a16:creationId xmlns:a16="http://schemas.microsoft.com/office/drawing/2014/main" id="{C871E2DD-5E78-50C8-DE58-69A085F15D8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1622" name="Rectangle 1030">
            <a:extLst>
              <a:ext uri="{FF2B5EF4-FFF2-40B4-BE49-F238E27FC236}">
                <a16:creationId xmlns:a16="http://schemas.microsoft.com/office/drawing/2014/main" id="{3FFB4369-43DD-72B1-52A0-85D418EC3F9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3" name="Rectangle 1031">
            <a:extLst>
              <a:ext uri="{FF2B5EF4-FFF2-40B4-BE49-F238E27FC236}">
                <a16:creationId xmlns:a16="http://schemas.microsoft.com/office/drawing/2014/main" id="{8F948E25-0F4B-FA75-AA16-2C0B45ACDD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1208BCB-C93E-4169-BCC0-54AC2D3D9B4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tovid.wikia.com/wiki/Python_tips/Docstring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1119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B1CF4-D725-5E67-7290-2D7F2921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6AD1C-8DB5-670C-84BF-F1E693770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E39DC-E3E4-A95D-3979-D8CB6AD46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0209-4ACB-0580-0241-0B49F58E3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1724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7193-B1FC-8BDB-A90D-6FB33ADC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ACA59-423F-5801-5167-1C723AF75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CF162-3466-386C-6C39-86CAA1061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3F53E-A112-1269-66D1-7F6066686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671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83971-B6DB-E641-A471-87B5FF1B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5E0F7-CCF9-9F33-1818-778C2AA0E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3D284-BC70-1A1F-333D-86DB5518E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7AF86-80BB-917B-8C8C-ED529F069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587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AEEE-1E68-98DD-756A-87C273CF6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C8BAD-2203-214B-D6C4-03C99ACE3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62C3E-382C-286E-B19E-C7F24174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B48B6-E832-51D0-5A29-1FB284F00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223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C74E9-26CD-F38B-340C-C8AE024B4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8B3FD-A3BF-D70F-0F10-ACA4EB42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2B760-31C4-12A7-CA9E-98358FE67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AAE31-0F8C-12DB-2805-4D269084B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858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61B7E-CD7B-AE24-04C8-9FDE984C0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71D89-703E-D089-E8FB-8D6CE8044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03008A-4390-0C7A-900B-68985775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A375-F2E2-A12C-5AD6-66E093F11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649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025B1-850D-D176-BC64-8B3CC8973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CAD9C-74D2-0093-AE63-82AE1A01D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49A04-6B4B-3739-E8C4-8257D5C4C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C5AEE-625D-2B29-F30E-56B741D6D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4332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42AB-B8AB-4BD9-9BF5-C81E5752D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FD701-C453-91AD-475C-641841665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F699D-9E4C-8AEA-44EF-7BFAE6429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0BAE5-C73B-4252-E4C1-EBE510D51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310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817ED-2CCA-E707-2331-06BF19003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0715D-70E2-D6AD-6465-2EDC953E5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99200-CFCD-D6E1-8603-8750A23BB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A1B82-1BD9-18DB-88AF-C686DE3A1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92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44824-2846-580B-C6BB-AFDE5095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54AEE-B21C-A550-ED4C-C1C1BD149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064B1-0FC6-6750-8BA1-CA1B734F6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06F9A-9444-F444-599D-04E24F99F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88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25DDDBE3-4620-69B5-96CC-D5976577CF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510E507C-CB64-67F6-518B-C41DCA76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no </a:t>
            </a:r>
            <a:r>
              <a:rPr lang="en-US" altLang="en-US" dirty="0" err="1">
                <a:latin typeface="Arial" panose="020B0604020202020204" pitchFamily="34" charset="0"/>
              </a:rPr>
              <a:t>args</a:t>
            </a:r>
            <a:r>
              <a:rPr lang="en-US" altLang="en-US" dirty="0">
                <a:latin typeface="Arial" panose="020B0604020202020204" pitchFamily="34" charset="0"/>
              </a:rPr>
              <a:t>, returns a string (the capitalized version of original string) . It’s string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1 </a:t>
            </a:r>
            <a:r>
              <a:rPr lang="en-US" altLang="en-US" dirty="0" err="1">
                <a:latin typeface="Arial" panose="020B0604020202020204" pitchFamily="34" charset="0"/>
              </a:rPr>
              <a:t>arg</a:t>
            </a:r>
            <a:r>
              <a:rPr lang="en-US" altLang="en-US" dirty="0">
                <a:latin typeface="Arial" panose="020B0604020202020204" pitchFamily="34" charset="0"/>
              </a:rPr>
              <a:t> (the item to append), no return value (it’s alters the list itself). It’s an in place list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no arguments, no return value (it’s alters the list itself). It’s an in place list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1, 2, or 3 arguments, returns a range object. It’s a built-in function.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 argument (the input file), returns a results object. It’s an arcpy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 argument (the list of strings to be joined), returns a string. It’s string method.</a:t>
            </a: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CE38417D-A3B6-6103-3354-35F26530E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BC08A2-A9CA-407F-8ED9-D0B5B8C94042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DE5C-F338-0131-E800-99117AFB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12F9F-16F4-9E2B-124F-CC097EEAD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81CD7-E587-3366-6686-C65DAA5D4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367C5-BCB3-E2EE-0B6C-AA6467F08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317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91A94-29FD-1F06-DAE0-30A02E3DD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1BEDE-E6CA-204E-D070-16EFA0CE4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FE356-7713-2916-0574-A6382507E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6777A-E492-B22E-5866-8131CDA25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560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1569E-55A4-221A-6C0F-208987F2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705CB-BCC3-6C90-73BE-2ADFF8A8F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622FB-289D-78F8-ED8D-165A6D81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2A499-0E6D-A658-AA91-0462A46C9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473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7D3B7-D517-336A-CD7D-D72CADEE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562A4-A81E-936A-120F-634184D19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5C654-8C59-6B7B-02E0-BA1E0EE57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3AC72-FC83-EAA8-AE40-89E554A5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619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DE7F-1006-424E-9BC6-D5CB963C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F89A0-8F97-4E36-BA8E-98B35555D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72639-D34E-C52D-7B2D-7C5997507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C44-F2AD-20A9-069A-A76D2F792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83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2EBFA-8CCC-4607-8035-544474966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0F2B8-A831-10DC-0A96-B3FBFBE36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75BCE-5C2E-560A-123A-5C08752F7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9ABE-2881-270F-196C-99F131223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8870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67D36-5235-1BBB-F04C-EE862462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D7BB1-32B9-86EE-6517-19FE0E164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E5F49-10BF-F91D-3A68-9AA19C02D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1ADF-F538-2AA6-2743-5B95785A0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789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93B4-CAB1-1434-D5AA-BBD2978E5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1BC44-E1DA-E4C0-A569-F04FD3DBA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E751A-AB52-A0FE-BEF4-C49C5FC57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A76AC-CAC8-62FE-51B2-4635424072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2279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2EE9A-4246-6870-82AF-8DF2D6CE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CB737-7C36-9FCA-F5C1-99845A0AA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CFF48-D503-4ADE-F221-166E26AC8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55647-5E3E-5552-58BF-5982694B1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902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0BEBE-A0D2-8FAE-886B-FC6656D20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58360-FE70-D34B-8BCF-9ED23B01B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50339-DD32-F078-F937-086FC44CE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EA55-1CAB-A370-8138-DF996D489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48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7E61E79D-4F85-EB76-CEB3-13370706AA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C32C6B13-E93C-850F-921F-65E228511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no </a:t>
            </a:r>
            <a:r>
              <a:rPr lang="en-US" altLang="en-US" dirty="0" err="1">
                <a:latin typeface="Arial" panose="020B0604020202020204" pitchFamily="34" charset="0"/>
              </a:rPr>
              <a:t>args</a:t>
            </a:r>
            <a:r>
              <a:rPr lang="en-US" altLang="en-US" dirty="0">
                <a:latin typeface="Arial" panose="020B0604020202020204" pitchFamily="34" charset="0"/>
              </a:rPr>
              <a:t>, returns a string (the capitalized version of original string) . It’s string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1 </a:t>
            </a:r>
            <a:r>
              <a:rPr lang="en-US" altLang="en-US" dirty="0" err="1">
                <a:latin typeface="Arial" panose="020B0604020202020204" pitchFamily="34" charset="0"/>
              </a:rPr>
              <a:t>arg</a:t>
            </a:r>
            <a:r>
              <a:rPr lang="en-US" altLang="en-US" dirty="0">
                <a:latin typeface="Arial" panose="020B0604020202020204" pitchFamily="34" charset="0"/>
              </a:rPr>
              <a:t> (the item to append), no return value (it’s alters the list itself). It’s an in place list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no arguments, no return value (it’s alters the list itself). It’s an in place list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1, 2, or 3 arguments, returns a range object. It’s a built-in function.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 argument (the input file), returns a results object. It’s an arcpy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 argument (the list of strings to be joined), returns a string. It’s string method.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5E849EB-90EC-434E-8660-AE1D6A6A4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49B7EEC-5E42-48F9-B27A-051A561AE387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D214-6E92-464E-D548-352D7499B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67439-116C-1F4F-B541-537B8B937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57BC5-43C7-535E-A565-2634FAD54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D3D87-72F9-AE5F-0C5E-7C7A5C579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147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C1850-BC42-13FE-7C73-2EE4E974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55640-D2B5-082D-2BAA-C5EB3EC07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D0282-F269-5257-20C2-259C87246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7F34D-7963-A579-1132-F3B0C8764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8765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2E2B36E8-F4EC-E96B-7638-4A987166BF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3594151A-7322-7654-CABC-65B193A60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  <a:hlinkClick r:id="rId3"/>
              </a:rPr>
              <a:t>http://tovid.wikia.com/wiki/Python_tips/Docstrings</a:t>
            </a:r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Notes: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Triple quotes are used even though the string fits on one line. This makes it easy to later expand it.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The closing quotes are on the same line as the opening quotes. This looks better for one-liners.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There's no blank line either before or after the docstring.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The docstring is a phrase ending in a period. It prescribes the function or method's effect as a command ("Do this", "Return that"), not as a description; e.g. don't write "Returns the pathname ...".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The one-line docstring should NOT be a "signature" reiterating the function/method parameters (which can be obtained by introspection). Don't do:</a:t>
            </a:r>
          </a:p>
          <a:p>
            <a:r>
              <a:rPr lang="en-US" altLang="en-US">
                <a:latin typeface="Arial" panose="020B0604020202020204" pitchFamily="34" charset="0"/>
              </a:rPr>
              <a:t>ng </a:t>
            </a: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E2D7FB29-439A-70EA-BD2B-154BD2696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975C45-58D1-405E-A348-163FB3F4B0E7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>
            <a:extLst>
              <a:ext uri="{FF2B5EF4-FFF2-40B4-BE49-F238E27FC236}">
                <a16:creationId xmlns:a16="http://schemas.microsoft.com/office/drawing/2014/main" id="{8C65BE65-C9BE-BAEE-7421-2C580EA043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0F03ECA-E6B7-49B8-BB47-8414F9AE9082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49851DE-65D2-21E4-3AEB-0CB001C376D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6158C7B-6B40-4A6B-4B5A-F39636222E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DEMO 13: DEFINING &amp; USING FUNCTIONS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***********************************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# function definition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def printYears():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yrs = range(1980,2005,5)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for yr in yrs: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print yr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printYears()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1980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1985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1990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1995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2000</a:t>
            </a:r>
          </a:p>
          <a:p>
            <a:pPr eaLnBrk="1" hangingPunct="1">
              <a:lnSpc>
                <a:spcPct val="80000"/>
              </a:lnSpc>
            </a:pPr>
            <a:endParaRPr lang="en-US" altLang="en-US" sz="80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def printMyYears(start, stop, step=1):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yrs = range(start, stop + 1, step)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for yr in yrs: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	print yr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printMyYears(1920,1926)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1922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1923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1926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5597F7E3-1FCA-F9E3-CDE5-5AEE64EFC9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43C14C5-F19A-E37F-C61D-B52227D71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def myPrint(myList): 	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	for i in myList: 		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                         if i.endswith('shp'):			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		print i 			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test = ['a.shp', 'a.txt', 'cRaster']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myPrint(test)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a.shp</a:t>
            </a: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386685-388E-10C7-BFA5-7C43E3FF7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2D53AA-3E21-47EC-9F6F-5CB23A2FDD27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83259BB7-4686-7E97-15BB-EDA7D4ED0B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3B0012A7-0287-669E-43C8-D4CEF8F3E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781E2318-F08E-5E46-0A0D-811107DEF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A6F9296-5B3F-4FF5-9146-B0B449750681}" type="slidenum">
              <a:rPr lang="en-US" altLang="en-US">
                <a:ea typeface="MS PGothic" panose="020B0600070205080204" pitchFamily="34" charset="-128"/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B0AE5282-E008-387D-BC2F-FC13AC68EE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96458ECE-CB85-BD4B-5064-6FBA2696A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pt-BR" altLang="en-US">
                <a:latin typeface="Arial" panose="020B0604020202020204" pitchFamily="34" charset="0"/>
              </a:rPr>
              <a:t>&gt;&gt;&gt; def add5( num ):</a:t>
            </a:r>
          </a:p>
          <a:p>
            <a:pPr eaLnBrk="1" hangingPunct="1"/>
            <a:r>
              <a:rPr lang="pt-BR" altLang="en-US">
                <a:latin typeface="Arial" panose="020B0604020202020204" pitchFamily="34" charset="0"/>
              </a:rPr>
              <a:t>	num = num + 5	</a:t>
            </a:r>
          </a:p>
          <a:p>
            <a:pPr eaLnBrk="1" hangingPunct="1"/>
            <a:r>
              <a:rPr lang="pt-BR" altLang="en-US">
                <a:latin typeface="Arial" panose="020B0604020202020204" pitchFamily="34" charset="0"/>
              </a:rPr>
              <a:t>	return num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x = add5(10)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print x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15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z = 3.4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y = add5(z)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y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8.4000000000000004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A34FF76B-98A7-A097-CFF6-0EDE42199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7CF57-6317-4074-B44A-C09E797F010E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3F45AC16-DD8E-AA9F-FFAF-ED05AB8BBC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6D168C97-F36E-0E9E-04D0-4D7B6B7C5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1 open is a built-in function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3 readline is a file method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6 range is a built-in function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7 append is a list method; rstrip is a string method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8 readline is a file method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11 close is a file method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298B040B-CAE9-7E9E-751E-787530CCE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409720-057F-4970-BDC3-C54F5614658F}" type="slidenum">
              <a:rPr lang="en-US" altLang="en-US"/>
              <a:pPr>
                <a:spcBef>
                  <a:spcPct val="0"/>
                </a:spcBef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8D492D2C-7FE5-8630-08ED-AED830E3FE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55F36B42-C1FB-718C-63F5-091FB6C05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myStr = myStr.capitalize()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myList.append(5)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myList.sort()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myCount = arcpy.GetCount_management(myFile)</a:t>
            </a: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680C805A-0F76-EB39-7E64-57EA11413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66D9F2-CA26-4A27-A3E9-A647EDE2ABED}" type="slidenum">
              <a:rPr lang="en-US" altLang="en-US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30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A161-C4C4-26E4-B46C-98534636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31C37-34FA-6B7F-0AEE-BE47EEB78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2556C-B7A5-EB89-8831-9619742FE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49900-D756-9728-6546-EF6A7CC74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68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E128-65DD-E244-9B3B-0965B7E1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D3053-708F-9075-9739-01457709D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901A4-4B3F-B8E9-AA7C-53A7949FE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57987-C28D-0BC8-4663-3AF04ADAE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9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00FA8-7E64-7F9D-BF1E-DB292123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A6514-4F66-133D-B79B-9D40A3C5D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1582D-3C82-A45E-C862-29CBDFD7D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1C8F7-08AC-BF63-DCD2-DE2548039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517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1AA9-030B-5D3A-C236-B59DB49B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4DBC3-1DF9-0AC5-E221-849563D9F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858A6-B359-E94E-2631-2FB485978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E0264-9D94-D025-00D7-A5BB1CB82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99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0F2A-FCD5-9FB1-79B4-CC77A01D3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FB9AB-D5AD-03B8-22E0-ED340645B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6FAEE-603E-CB96-A248-B8474CD65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8C24A-F1A1-3366-F6AB-6F88C4D03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818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" y="914400"/>
            <a:ext cx="3429000" cy="1470025"/>
          </a:xfrm>
        </p:spPr>
        <p:txBody>
          <a:bodyPr/>
          <a:lstStyle>
            <a:lvl1pPr>
              <a:defRPr sz="5400" b="0"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22" y="3810000"/>
            <a:ext cx="3762178" cy="1752600"/>
          </a:xfrm>
        </p:spPr>
        <p:txBody>
          <a:bodyPr/>
          <a:lstStyle>
            <a:lvl1pPr marL="0" indent="0" algn="ctr">
              <a:buNone/>
              <a:defRPr sz="1800">
                <a:latin typeface="+mn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08894-9706-5EDC-3CFC-EE0509E9546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6221F2-B7FB-425B-ABA9-A085C5F600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587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BA7C4-3BDB-5A10-2F60-57117E44DC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FAB7D9-81D7-3405-94B3-2A76BE63D7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594503-2037-35AC-DB69-4660FDA3FC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BEEDB9-9543-4C40-A114-8931B20908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21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152400"/>
            <a:ext cx="21717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3627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AE9984-597A-B5FC-55F1-89740F0A89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EC913E3-B5F9-862D-B394-F7F9731DDE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900AD7-91A5-FB63-078E-6F2243DF00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09CC17-069D-4239-BC62-C76430480B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91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84FD8B-31B9-2F05-FEDD-DC1B857589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CA87B0-F616-04AB-AA37-561593F792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E795B7-D914-A429-CFBB-E4C475E808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F08AA6-0979-412A-8EE4-2D6DA338D7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55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D2089C-4FB8-AF29-C45A-E93A8B62B4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9013C4-314E-A96A-2F2C-82871B8D30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B374CB-2353-BE5A-B8F1-F21A06548D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E246DC-4AB7-4DC9-BCF1-93023BAD95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14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2672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42672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59250-90FB-FBFE-E7BC-CA94EEBA85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7D69F-D45C-1C82-4880-BCBE2AD1B0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BD3E8-8DDA-160C-23AC-979A7A1C4E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C3DADB-4D36-43EE-80C6-8BDE8F6D39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25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89CC779-A714-953D-7BBF-7DB5D14743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36388A-4188-E48A-A76F-1A5F584A57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D967C9F-76C2-2AA6-C3EC-9F09AEAFA5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D5D028-F946-430F-BE1E-5C70BBC7AA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88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07263F0-7C8F-8609-DDF6-2BB0325394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F5E8419-6AE4-6473-0CD6-8002356802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DC71CFB-12F8-4B89-0AD9-2FAE95EB4D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1C1CC-1088-4191-A461-5084F12089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63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4D73EAC-23C4-2C11-7A85-553D6FD32A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9263447-BAD1-44BD-8008-CDCF48DD59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D523458-52A1-CD57-50F1-0A4C4A6EA1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7B2DF-D5BE-46E1-8CBE-02DD3F9D4B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46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F6330-021F-B3F6-B23D-E6417CCBD7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AFCE9B-5083-A74C-3AD1-0FA50773F9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8F5D0-C717-A833-DD9F-DB80559B32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DC0C3F-B211-4BF5-A301-59E6EAD47F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75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D47BF-2123-4C9D-6AD8-BA1992431A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0CF56F-6BA4-9054-3E34-17CF3106D1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43ED9-2A51-F974-1B3A-038F16DA55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174067-0490-4F4F-99B7-28333EE019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957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5FDEFB1-01EE-CDD7-7806-21E28A8DF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85738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E06DF96-9D31-7483-9AA6-3C8460473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686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F7289D3-E7DE-C74C-7BB5-258A59212AD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400800"/>
            <a:ext cx="24384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8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973F084-03C1-FC5C-0B1C-CA4D1D29F1B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400800"/>
            <a:ext cx="38100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8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595470F-8751-773F-ADDE-506CD82977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2860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8000"/>
                </a:solidFill>
              </a:defRPr>
            </a:lvl1pPr>
          </a:lstStyle>
          <a:p>
            <a:fld id="{F3217CB1-995F-4FD4-8CE1-713970CAF9B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669900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669900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669900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669900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8D2F9-62F7-409B-FA22-0934E15AFA76}"/>
              </a:ext>
            </a:extLst>
          </p:cNvPr>
          <p:cNvSpPr txBox="1"/>
          <p:nvPr/>
        </p:nvSpPr>
        <p:spPr>
          <a:xfrm>
            <a:off x="5867400" y="5562600"/>
            <a:ext cx="3170238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2E75B6"/>
                </a:solidFill>
                <a:latin typeface="+mn-lt"/>
                <a:ea typeface="MS PGothic" panose="020B0600070205080204" pitchFamily="34" charset="-128"/>
              </a:rPr>
              <a:t>Dr. </a:t>
            </a:r>
            <a:r>
              <a:rPr lang="en-US" altLang="en-US" sz="4000" dirty="0" err="1">
                <a:solidFill>
                  <a:srgbClr val="2E75B6"/>
                </a:solidFill>
                <a:latin typeface="+mn-lt"/>
                <a:ea typeface="MS PGothic" panose="020B0600070205080204" pitchFamily="34" charset="-128"/>
              </a:rPr>
              <a:t>Tateosian</a:t>
            </a:r>
            <a:endParaRPr lang="en-US" sz="4000" dirty="0">
              <a:solidFill>
                <a:srgbClr val="2E75B6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2B98EAAF-622F-4264-2ECC-E3027C7F4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0"/>
            <a:ext cx="381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MS PGothic" panose="020B0600070205080204" pitchFamily="34" charset="-128"/>
              </a:rPr>
              <a:t>User-defined functions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MS PGothic" panose="020B0600070205080204" pitchFamily="34" charset="-128"/>
              </a:rPr>
              <a:t>Arguments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MS PGothic" panose="020B0600070205080204" pitchFamily="34" charset="-128"/>
              </a:rPr>
              <a:t>Returning values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MS PGothic" panose="020B0600070205080204" pitchFamily="34" charset="-128"/>
              </a:rPr>
              <a:t>Doc Strings</a:t>
            </a:r>
          </a:p>
        </p:txBody>
      </p:sp>
      <p:sp>
        <p:nvSpPr>
          <p:cNvPr id="4100" name="Title 2">
            <a:extLst>
              <a:ext uri="{FF2B5EF4-FFF2-40B4-BE49-F238E27FC236}">
                <a16:creationId xmlns:a16="http://schemas.microsoft.com/office/drawing/2014/main" id="{25D229CD-3F3B-4888-E54F-93B0915A2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25" y="914400"/>
            <a:ext cx="4130675" cy="1470025"/>
          </a:xfrm>
        </p:spPr>
        <p:txBody>
          <a:bodyPr/>
          <a:lstStyle/>
          <a:p>
            <a:r>
              <a:rPr lang="en-US" altLang="en-US"/>
              <a:t>User-defined functions</a:t>
            </a:r>
          </a:p>
        </p:txBody>
      </p:sp>
      <p:pic>
        <p:nvPicPr>
          <p:cNvPr id="4101" name="Picture 4">
            <a:extLst>
              <a:ext uri="{FF2B5EF4-FFF2-40B4-BE49-F238E27FC236}">
                <a16:creationId xmlns:a16="http://schemas.microsoft.com/office/drawing/2014/main" id="{1B1FCDD7-2243-6B20-3CC4-55056B1A5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20713"/>
            <a:ext cx="328612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17ECF8D7-D57F-DFFF-3ACE-CE6EB163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2571750"/>
            <a:ext cx="12858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FD19947A-82CC-ADE9-F0D6-90259906A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33800"/>
            <a:ext cx="12287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C8FF-412E-CDB6-D0CF-7BA21CAA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6D80-FB41-D8EE-7F48-DAD9BCE6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974E3-A540-1F94-1DC0-61DDC736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FAC80DB-12B7-4F46-6E98-66658DDDFC87}"/>
              </a:ext>
            </a:extLst>
          </p:cNvPr>
          <p:cNvSpPr/>
          <p:nvPr/>
        </p:nvSpPr>
        <p:spPr bwMode="auto">
          <a:xfrm>
            <a:off x="1000125" y="2693194"/>
            <a:ext cx="585788" cy="7144"/>
          </a:xfrm>
          <a:custGeom>
            <a:avLst/>
            <a:gdLst>
              <a:gd name="connsiteX0" fmla="*/ 585788 w 585788"/>
              <a:gd name="connsiteY0" fmla="*/ 7144 h 7144"/>
              <a:gd name="connsiteX1" fmla="*/ 542925 w 585788"/>
              <a:gd name="connsiteY1" fmla="*/ 0 h 7144"/>
              <a:gd name="connsiteX2" fmla="*/ 0 w 585788"/>
              <a:gd name="connsiteY2" fmla="*/ 7144 h 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788" h="7144">
                <a:moveTo>
                  <a:pt x="585788" y="7144"/>
                </a:moveTo>
                <a:cubicBezTo>
                  <a:pt x="571500" y="4763"/>
                  <a:pt x="557410" y="0"/>
                  <a:pt x="542925" y="0"/>
                </a:cubicBezTo>
                <a:cubicBezTo>
                  <a:pt x="361934" y="0"/>
                  <a:pt x="180991" y="7144"/>
                  <a:pt x="0" y="7144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647A0EF-82EF-3D8E-6AB9-AE0A10E5352C}"/>
              </a:ext>
            </a:extLst>
          </p:cNvPr>
          <p:cNvSpPr/>
          <p:nvPr/>
        </p:nvSpPr>
        <p:spPr bwMode="auto">
          <a:xfrm rot="14864979">
            <a:off x="1275492" y="1888606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3DB51-7665-0D07-936E-444B728D821A}"/>
              </a:ext>
            </a:extLst>
          </p:cNvPr>
          <p:cNvSpPr txBox="1"/>
          <p:nvPr/>
        </p:nvSpPr>
        <p:spPr>
          <a:xfrm>
            <a:off x="1585913" y="1612172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23973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E1C88-0CE9-729C-A629-C54D6C90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4DE8-5C2B-7F51-77E0-8DAAB292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A4B1-E18F-108C-9778-6671DB25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84C0C95-7287-C5B4-DF7B-EDD4D10523E6}"/>
              </a:ext>
            </a:extLst>
          </p:cNvPr>
          <p:cNvSpPr/>
          <p:nvPr/>
        </p:nvSpPr>
        <p:spPr bwMode="auto">
          <a:xfrm>
            <a:off x="900112" y="2828925"/>
            <a:ext cx="45719" cy="136207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8FA21-3468-0978-67E6-8E2DD8B1F797}"/>
              </a:ext>
            </a:extLst>
          </p:cNvPr>
          <p:cNvSpPr txBox="1"/>
          <p:nvPr/>
        </p:nvSpPr>
        <p:spPr>
          <a:xfrm>
            <a:off x="35719" y="4500890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Indented lines of code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3F88A80-E027-A459-2E56-D88B9A506E68}"/>
              </a:ext>
            </a:extLst>
          </p:cNvPr>
          <p:cNvSpPr/>
          <p:nvPr/>
        </p:nvSpPr>
        <p:spPr bwMode="auto">
          <a:xfrm rot="13888664">
            <a:off x="378516" y="3987404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50DD4-3B1E-5099-0DCC-461FD1FE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A6F9-F5BE-59FC-359C-EAABC580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813574"/>
            <a:ext cx="2416032" cy="385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</a:rPr>
              <a:t>Defining a function is not the same as using a function…</a:t>
            </a:r>
          </a:p>
        </p:txBody>
      </p:sp>
      <p:pic>
        <p:nvPicPr>
          <p:cNvPr id="4" name="Picture 3" descr="A statue of a person and a dog in a park&#10;&#10;Description automatically generated">
            <a:extLst>
              <a:ext uri="{FF2B5EF4-FFF2-40B4-BE49-F238E27FC236}">
                <a16:creationId xmlns:a16="http://schemas.microsoft.com/office/drawing/2014/main" id="{2096A2BB-D280-A1F4-46AC-CAE689FF9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3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8668A-438F-46B8-1A78-EC69E9E3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EB12-E950-8E0F-3FC3-33AE6CE2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a function, call it by its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36477-6959-0707-3C9B-7E0A60A6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5524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A352-FE52-38A5-07C8-0795AE49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0836-F3A1-1485-49A5-8B55816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a function, call it by its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9F23-5BCC-7FEB-C437-40A204C65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51462-4880-92EB-C13F-539E37E60205}"/>
              </a:ext>
            </a:extLst>
          </p:cNvPr>
          <p:cNvSpPr txBox="1"/>
          <p:nvPr/>
        </p:nvSpPr>
        <p:spPr>
          <a:xfrm>
            <a:off x="4395684" y="48006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Call the function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1F66D84F-506E-3540-2A62-11B6DB5D9D41}"/>
              </a:ext>
            </a:extLst>
          </p:cNvPr>
          <p:cNvSpPr/>
          <p:nvPr/>
        </p:nvSpPr>
        <p:spPr bwMode="auto">
          <a:xfrm rot="3822442">
            <a:off x="4228997" y="5201514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BB9C93-0214-355D-0DF2-3BAE720EB0EB}"/>
              </a:ext>
            </a:extLst>
          </p:cNvPr>
          <p:cNvSpPr/>
          <p:nvPr/>
        </p:nvSpPr>
        <p:spPr bwMode="auto">
          <a:xfrm rot="16200000">
            <a:off x="2944471" y="5319307"/>
            <a:ext cx="45719" cy="136207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28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BBCE0-90E7-125E-26BC-1D016A8F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7A98-59A2-1246-7F11-C1A439B9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813574"/>
            <a:ext cx="2416032" cy="385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</a:rPr>
              <a:t>Functions can also</a:t>
            </a:r>
            <a:br>
              <a:rPr lang="en-US" sz="3500" kern="1200" dirty="0">
                <a:solidFill>
                  <a:schemeClr val="tx1"/>
                </a:solidFill>
                <a:latin typeface="+mj-lt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</a:rPr>
              <a:t>accept</a:t>
            </a:r>
            <a:br>
              <a:rPr lang="en-US" sz="3500" kern="1200" dirty="0">
                <a:solidFill>
                  <a:schemeClr val="tx1"/>
                </a:solidFill>
                <a:latin typeface="+mj-lt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</a:rPr>
              <a:t>parameters</a:t>
            </a:r>
            <a:br>
              <a:rPr lang="en-US" sz="3500" kern="1200" dirty="0">
                <a:solidFill>
                  <a:schemeClr val="tx1"/>
                </a:solidFill>
                <a:latin typeface="+mj-lt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</a:rPr>
              <a:t>and </a:t>
            </a:r>
            <a:br>
              <a:rPr lang="en-US" sz="3500" kern="1200" dirty="0">
                <a:solidFill>
                  <a:schemeClr val="tx1"/>
                </a:solidFill>
                <a:latin typeface="+mj-lt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</a:rPr>
              <a:t>return values</a:t>
            </a:r>
          </a:p>
        </p:txBody>
      </p:sp>
      <p:pic>
        <p:nvPicPr>
          <p:cNvPr id="4" name="Picture 3" descr="A river flowing through a rocky mountain&#10;&#10;Description automatically generated">
            <a:extLst>
              <a:ext uri="{FF2B5EF4-FFF2-40B4-BE49-F238E27FC236}">
                <a16:creationId xmlns:a16="http://schemas.microsoft.com/office/drawing/2014/main" id="{98E26192-AA38-A059-0674-35ECE387A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250" y="871021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8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D9A77-0EF6-3925-F32F-C362F3A31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F2AB-A11F-DE98-53D8-084F2504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also have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9D33-2C4D-84E4-3854-60ACADC2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8B1288A-6D7C-978E-6846-AC83CF3CF4D0}"/>
              </a:ext>
            </a:extLst>
          </p:cNvPr>
          <p:cNvSpPr/>
          <p:nvPr/>
        </p:nvSpPr>
        <p:spPr bwMode="auto">
          <a:xfrm>
            <a:off x="1831793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F006B40A-4E6D-52DA-8417-72BACC3C521A}"/>
              </a:ext>
            </a:extLst>
          </p:cNvPr>
          <p:cNvSpPr/>
          <p:nvPr/>
        </p:nvSpPr>
        <p:spPr bwMode="auto">
          <a:xfrm rot="14864979">
            <a:off x="2341379" y="1819022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908FC-2846-A4EE-0529-243F358FE6F9}"/>
              </a:ext>
            </a:extLst>
          </p:cNvPr>
          <p:cNvSpPr txBox="1"/>
          <p:nvPr/>
        </p:nvSpPr>
        <p:spPr>
          <a:xfrm>
            <a:off x="2651800" y="1542588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27680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C4CA-D5F4-9714-765D-D1A22018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5B17-A062-6453-332B-94AFF18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0B1DB-9C41-C793-50AD-7E0F9E8B8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A27FED8-8A21-5D9D-25E8-9129C7926B42}"/>
              </a:ext>
            </a:extLst>
          </p:cNvPr>
          <p:cNvSpPr/>
          <p:nvPr/>
        </p:nvSpPr>
        <p:spPr bwMode="auto">
          <a:xfrm>
            <a:off x="1831793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D221727-E576-5DA8-F57A-7AFC50C5BA28}"/>
              </a:ext>
            </a:extLst>
          </p:cNvPr>
          <p:cNvSpPr/>
          <p:nvPr/>
        </p:nvSpPr>
        <p:spPr bwMode="auto">
          <a:xfrm rot="14864979">
            <a:off x="2341379" y="1819022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53424-E772-0083-64A4-A47116DAC197}"/>
              </a:ext>
            </a:extLst>
          </p:cNvPr>
          <p:cNvSpPr txBox="1"/>
          <p:nvPr/>
        </p:nvSpPr>
        <p:spPr>
          <a:xfrm>
            <a:off x="2675504" y="1095030"/>
            <a:ext cx="5273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Values that you can pass to the </a:t>
            </a:r>
          </a:p>
          <a:p>
            <a:r>
              <a:rPr lang="en-US" sz="2800" dirty="0">
                <a:solidFill>
                  <a:srgbClr val="FF0066"/>
                </a:solidFill>
              </a:rPr>
              <a:t>function when you call it</a:t>
            </a:r>
          </a:p>
        </p:txBody>
      </p:sp>
    </p:spTree>
    <p:extLst>
      <p:ext uri="{BB962C8B-B14F-4D97-AF65-F5344CB8AC3E}">
        <p14:creationId xmlns:p14="http://schemas.microsoft.com/office/powerpoint/2010/main" val="366461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12D5-CE89-8558-9DE9-DFB949D5C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EC9F-CD38-323D-3F1A-4D374812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1BCC-AEAB-6010-D395-0DBF2FE67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5414B5-0995-EE8A-7581-D4E58BEF9083}"/>
              </a:ext>
            </a:extLst>
          </p:cNvPr>
          <p:cNvSpPr/>
          <p:nvPr/>
        </p:nvSpPr>
        <p:spPr bwMode="auto">
          <a:xfrm>
            <a:off x="1831793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7FF2AFF-14AC-8E26-6EF2-AB6254411798}"/>
              </a:ext>
            </a:extLst>
          </p:cNvPr>
          <p:cNvSpPr/>
          <p:nvPr/>
        </p:nvSpPr>
        <p:spPr bwMode="auto">
          <a:xfrm>
            <a:off x="2819400" y="5486400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0C53302-904E-9EEE-E1D3-5EE7308A7A27}"/>
              </a:ext>
            </a:extLst>
          </p:cNvPr>
          <p:cNvSpPr/>
          <p:nvPr/>
        </p:nvSpPr>
        <p:spPr bwMode="auto">
          <a:xfrm>
            <a:off x="1732062" y="1617785"/>
            <a:ext cx="2092592" cy="3824653"/>
          </a:xfrm>
          <a:custGeom>
            <a:avLst/>
            <a:gdLst>
              <a:gd name="connsiteX0" fmla="*/ 1345246 w 2092592"/>
              <a:gd name="connsiteY0" fmla="*/ 3824653 h 3824653"/>
              <a:gd name="connsiteX1" fmla="*/ 1389207 w 2092592"/>
              <a:gd name="connsiteY1" fmla="*/ 3798277 h 3824653"/>
              <a:gd name="connsiteX2" fmla="*/ 1459546 w 2092592"/>
              <a:gd name="connsiteY2" fmla="*/ 3745523 h 3824653"/>
              <a:gd name="connsiteX3" fmla="*/ 1565053 w 2092592"/>
              <a:gd name="connsiteY3" fmla="*/ 3675184 h 3824653"/>
              <a:gd name="connsiteX4" fmla="*/ 1696938 w 2092592"/>
              <a:gd name="connsiteY4" fmla="*/ 3560884 h 3824653"/>
              <a:gd name="connsiteX5" fmla="*/ 1758484 w 2092592"/>
              <a:gd name="connsiteY5" fmla="*/ 3499338 h 3824653"/>
              <a:gd name="connsiteX6" fmla="*/ 1811238 w 2092592"/>
              <a:gd name="connsiteY6" fmla="*/ 3393830 h 3824653"/>
              <a:gd name="connsiteX7" fmla="*/ 1846407 w 2092592"/>
              <a:gd name="connsiteY7" fmla="*/ 3305907 h 3824653"/>
              <a:gd name="connsiteX8" fmla="*/ 1881576 w 2092592"/>
              <a:gd name="connsiteY8" fmla="*/ 3121269 h 3824653"/>
              <a:gd name="connsiteX9" fmla="*/ 1890369 w 2092592"/>
              <a:gd name="connsiteY9" fmla="*/ 2892669 h 3824653"/>
              <a:gd name="connsiteX10" fmla="*/ 1899161 w 2092592"/>
              <a:gd name="connsiteY10" fmla="*/ 2831123 h 3824653"/>
              <a:gd name="connsiteX11" fmla="*/ 1907953 w 2092592"/>
              <a:gd name="connsiteY11" fmla="*/ 2690446 h 3824653"/>
              <a:gd name="connsiteX12" fmla="*/ 1934330 w 2092592"/>
              <a:gd name="connsiteY12" fmla="*/ 2558561 h 3824653"/>
              <a:gd name="connsiteX13" fmla="*/ 1960707 w 2092592"/>
              <a:gd name="connsiteY13" fmla="*/ 2373923 h 3824653"/>
              <a:gd name="connsiteX14" fmla="*/ 2004669 w 2092592"/>
              <a:gd name="connsiteY14" fmla="*/ 2092569 h 3824653"/>
              <a:gd name="connsiteX15" fmla="*/ 2022253 w 2092592"/>
              <a:gd name="connsiteY15" fmla="*/ 1960684 h 3824653"/>
              <a:gd name="connsiteX16" fmla="*/ 2066215 w 2092592"/>
              <a:gd name="connsiteY16" fmla="*/ 1855177 h 3824653"/>
              <a:gd name="connsiteX17" fmla="*/ 2092592 w 2092592"/>
              <a:gd name="connsiteY17" fmla="*/ 1732084 h 3824653"/>
              <a:gd name="connsiteX18" fmla="*/ 2083800 w 2092592"/>
              <a:gd name="connsiteY18" fmla="*/ 1055077 h 3824653"/>
              <a:gd name="connsiteX19" fmla="*/ 2039838 w 2092592"/>
              <a:gd name="connsiteY19" fmla="*/ 685800 h 3824653"/>
              <a:gd name="connsiteX20" fmla="*/ 2004669 w 2092592"/>
              <a:gd name="connsiteY20" fmla="*/ 606669 h 3824653"/>
              <a:gd name="connsiteX21" fmla="*/ 1943123 w 2092592"/>
              <a:gd name="connsiteY21" fmla="*/ 465992 h 3824653"/>
              <a:gd name="connsiteX22" fmla="*/ 1899161 w 2092592"/>
              <a:gd name="connsiteY22" fmla="*/ 413238 h 3824653"/>
              <a:gd name="connsiteX23" fmla="*/ 1872784 w 2092592"/>
              <a:gd name="connsiteY23" fmla="*/ 395653 h 3824653"/>
              <a:gd name="connsiteX24" fmla="*/ 1855200 w 2092592"/>
              <a:gd name="connsiteY24" fmla="*/ 360484 h 3824653"/>
              <a:gd name="connsiteX25" fmla="*/ 1793653 w 2092592"/>
              <a:gd name="connsiteY25" fmla="*/ 272561 h 3824653"/>
              <a:gd name="connsiteX26" fmla="*/ 1723315 w 2092592"/>
              <a:gd name="connsiteY26" fmla="*/ 140677 h 3824653"/>
              <a:gd name="connsiteX27" fmla="*/ 1688146 w 2092592"/>
              <a:gd name="connsiteY27" fmla="*/ 105507 h 3824653"/>
              <a:gd name="connsiteX28" fmla="*/ 1573846 w 2092592"/>
              <a:gd name="connsiteY28" fmla="*/ 96715 h 3824653"/>
              <a:gd name="connsiteX29" fmla="*/ 1512300 w 2092592"/>
              <a:gd name="connsiteY29" fmla="*/ 87923 h 3824653"/>
              <a:gd name="connsiteX30" fmla="*/ 1441961 w 2092592"/>
              <a:gd name="connsiteY30" fmla="*/ 70338 h 3824653"/>
              <a:gd name="connsiteX31" fmla="*/ 1327661 w 2092592"/>
              <a:gd name="connsiteY31" fmla="*/ 17584 h 3824653"/>
              <a:gd name="connsiteX32" fmla="*/ 1151815 w 2092592"/>
              <a:gd name="connsiteY32" fmla="*/ 0 h 3824653"/>
              <a:gd name="connsiteX33" fmla="*/ 984761 w 2092592"/>
              <a:gd name="connsiteY33" fmla="*/ 17584 h 3824653"/>
              <a:gd name="connsiteX34" fmla="*/ 474807 w 2092592"/>
              <a:gd name="connsiteY34" fmla="*/ 26377 h 3824653"/>
              <a:gd name="connsiteX35" fmla="*/ 404469 w 2092592"/>
              <a:gd name="connsiteY35" fmla="*/ 87923 h 3824653"/>
              <a:gd name="connsiteX36" fmla="*/ 272584 w 2092592"/>
              <a:gd name="connsiteY36" fmla="*/ 237392 h 3824653"/>
              <a:gd name="connsiteX37" fmla="*/ 228623 w 2092592"/>
              <a:gd name="connsiteY37" fmla="*/ 281353 h 3824653"/>
              <a:gd name="connsiteX38" fmla="*/ 211038 w 2092592"/>
              <a:gd name="connsiteY38" fmla="*/ 316523 h 3824653"/>
              <a:gd name="connsiteX39" fmla="*/ 184661 w 2092592"/>
              <a:gd name="connsiteY39" fmla="*/ 378069 h 3824653"/>
              <a:gd name="connsiteX40" fmla="*/ 131907 w 2092592"/>
              <a:gd name="connsiteY40" fmla="*/ 430823 h 3824653"/>
              <a:gd name="connsiteX41" fmla="*/ 105530 w 2092592"/>
              <a:gd name="connsiteY41" fmla="*/ 545123 h 3824653"/>
              <a:gd name="connsiteX42" fmla="*/ 114323 w 2092592"/>
              <a:gd name="connsiteY42" fmla="*/ 606669 h 3824653"/>
              <a:gd name="connsiteX43" fmla="*/ 140700 w 2092592"/>
              <a:gd name="connsiteY43" fmla="*/ 624253 h 3824653"/>
              <a:gd name="connsiteX44" fmla="*/ 149492 w 2092592"/>
              <a:gd name="connsiteY44" fmla="*/ 659423 h 3824653"/>
              <a:gd name="connsiteX45" fmla="*/ 158284 w 2092592"/>
              <a:gd name="connsiteY45" fmla="*/ 712177 h 3824653"/>
              <a:gd name="connsiteX46" fmla="*/ 175869 w 2092592"/>
              <a:gd name="connsiteY46" fmla="*/ 668215 h 3824653"/>
              <a:gd name="connsiteX47" fmla="*/ 211038 w 2092592"/>
              <a:gd name="connsiteY47" fmla="*/ 589084 h 3824653"/>
              <a:gd name="connsiteX48" fmla="*/ 175869 w 2092592"/>
              <a:gd name="connsiteY48" fmla="*/ 668215 h 3824653"/>
              <a:gd name="connsiteX49" fmla="*/ 149492 w 2092592"/>
              <a:gd name="connsiteY49" fmla="*/ 703384 h 3824653"/>
              <a:gd name="connsiteX50" fmla="*/ 96738 w 2092592"/>
              <a:gd name="connsiteY50" fmla="*/ 738553 h 3824653"/>
              <a:gd name="connsiteX51" fmla="*/ 17607 w 2092592"/>
              <a:gd name="connsiteY51" fmla="*/ 703384 h 3824653"/>
              <a:gd name="connsiteX52" fmla="*/ 8815 w 2092592"/>
              <a:gd name="connsiteY52" fmla="*/ 641838 h 3824653"/>
              <a:gd name="connsiteX53" fmla="*/ 23 w 2092592"/>
              <a:gd name="connsiteY53" fmla="*/ 606669 h 382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92592" h="3824653">
                <a:moveTo>
                  <a:pt x="1345246" y="3824653"/>
                </a:moveTo>
                <a:cubicBezTo>
                  <a:pt x="1359900" y="3815861"/>
                  <a:pt x="1375157" y="3808004"/>
                  <a:pt x="1389207" y="3798277"/>
                </a:cubicBezTo>
                <a:cubicBezTo>
                  <a:pt x="1413304" y="3781595"/>
                  <a:pt x="1434693" y="3761056"/>
                  <a:pt x="1459546" y="3745523"/>
                </a:cubicBezTo>
                <a:cubicBezTo>
                  <a:pt x="1617318" y="3646915"/>
                  <a:pt x="1465429" y="3764321"/>
                  <a:pt x="1565053" y="3675184"/>
                </a:cubicBezTo>
                <a:cubicBezTo>
                  <a:pt x="1608407" y="3636394"/>
                  <a:pt x="1655803" y="3602019"/>
                  <a:pt x="1696938" y="3560884"/>
                </a:cubicBezTo>
                <a:lnTo>
                  <a:pt x="1758484" y="3499338"/>
                </a:lnTo>
                <a:cubicBezTo>
                  <a:pt x="1802433" y="3345519"/>
                  <a:pt x="1744086" y="3519740"/>
                  <a:pt x="1811238" y="3393830"/>
                </a:cubicBezTo>
                <a:cubicBezTo>
                  <a:pt x="1826092" y="3365978"/>
                  <a:pt x="1834684" y="3335215"/>
                  <a:pt x="1846407" y="3305907"/>
                </a:cubicBezTo>
                <a:cubicBezTo>
                  <a:pt x="1858130" y="3244361"/>
                  <a:pt x="1874948" y="3183570"/>
                  <a:pt x="1881576" y="3121269"/>
                </a:cubicBezTo>
                <a:cubicBezTo>
                  <a:pt x="1889643" y="3045441"/>
                  <a:pt x="1885756" y="2968786"/>
                  <a:pt x="1890369" y="2892669"/>
                </a:cubicBezTo>
                <a:cubicBezTo>
                  <a:pt x="1891623" y="2871983"/>
                  <a:pt x="1896230" y="2851638"/>
                  <a:pt x="1899161" y="2831123"/>
                </a:cubicBezTo>
                <a:cubicBezTo>
                  <a:pt x="1902092" y="2784231"/>
                  <a:pt x="1901940" y="2737044"/>
                  <a:pt x="1907953" y="2690446"/>
                </a:cubicBezTo>
                <a:cubicBezTo>
                  <a:pt x="1913690" y="2645982"/>
                  <a:pt x="1926960" y="2602783"/>
                  <a:pt x="1934330" y="2558561"/>
                </a:cubicBezTo>
                <a:cubicBezTo>
                  <a:pt x="1944551" y="2497236"/>
                  <a:pt x="1952381" y="2435534"/>
                  <a:pt x="1960707" y="2373923"/>
                </a:cubicBezTo>
                <a:cubicBezTo>
                  <a:pt x="2021067" y="1927262"/>
                  <a:pt x="1932373" y="2540812"/>
                  <a:pt x="2004669" y="2092569"/>
                </a:cubicBezTo>
                <a:cubicBezTo>
                  <a:pt x="2011731" y="2048784"/>
                  <a:pt x="2011123" y="2003615"/>
                  <a:pt x="2022253" y="1960684"/>
                </a:cubicBezTo>
                <a:cubicBezTo>
                  <a:pt x="2031815" y="1923803"/>
                  <a:pt x="2055010" y="1891592"/>
                  <a:pt x="2066215" y="1855177"/>
                </a:cubicBezTo>
                <a:cubicBezTo>
                  <a:pt x="2078556" y="1815070"/>
                  <a:pt x="2083800" y="1773115"/>
                  <a:pt x="2092592" y="1732084"/>
                </a:cubicBezTo>
                <a:cubicBezTo>
                  <a:pt x="2089661" y="1506415"/>
                  <a:pt x="2090185" y="1280675"/>
                  <a:pt x="2083800" y="1055077"/>
                </a:cubicBezTo>
                <a:cubicBezTo>
                  <a:pt x="2080316" y="931967"/>
                  <a:pt x="2077665" y="804686"/>
                  <a:pt x="2039838" y="685800"/>
                </a:cubicBezTo>
                <a:cubicBezTo>
                  <a:pt x="2031086" y="658294"/>
                  <a:pt x="2015659" y="633360"/>
                  <a:pt x="2004669" y="606669"/>
                </a:cubicBezTo>
                <a:cubicBezTo>
                  <a:pt x="1981933" y="551454"/>
                  <a:pt x="1976043" y="517201"/>
                  <a:pt x="1943123" y="465992"/>
                </a:cubicBezTo>
                <a:cubicBezTo>
                  <a:pt x="1930745" y="446737"/>
                  <a:pt x="1915347" y="429424"/>
                  <a:pt x="1899161" y="413238"/>
                </a:cubicBezTo>
                <a:cubicBezTo>
                  <a:pt x="1891689" y="405766"/>
                  <a:pt x="1881576" y="401515"/>
                  <a:pt x="1872784" y="395653"/>
                </a:cubicBezTo>
                <a:cubicBezTo>
                  <a:pt x="1866923" y="383930"/>
                  <a:pt x="1862288" y="371509"/>
                  <a:pt x="1855200" y="360484"/>
                </a:cubicBezTo>
                <a:cubicBezTo>
                  <a:pt x="1835854" y="330391"/>
                  <a:pt x="1807745" y="305443"/>
                  <a:pt x="1793653" y="272561"/>
                </a:cubicBezTo>
                <a:cubicBezTo>
                  <a:pt x="1768395" y="213626"/>
                  <a:pt x="1764228" y="195228"/>
                  <a:pt x="1723315" y="140677"/>
                </a:cubicBezTo>
                <a:cubicBezTo>
                  <a:pt x="1713368" y="127414"/>
                  <a:pt x="1704051" y="110185"/>
                  <a:pt x="1688146" y="105507"/>
                </a:cubicBezTo>
                <a:cubicBezTo>
                  <a:pt x="1651486" y="94725"/>
                  <a:pt x="1611869" y="100517"/>
                  <a:pt x="1573846" y="96715"/>
                </a:cubicBezTo>
                <a:cubicBezTo>
                  <a:pt x="1553225" y="94653"/>
                  <a:pt x="1532621" y="91987"/>
                  <a:pt x="1512300" y="87923"/>
                </a:cubicBezTo>
                <a:cubicBezTo>
                  <a:pt x="1488601" y="83183"/>
                  <a:pt x="1464721" y="78467"/>
                  <a:pt x="1441961" y="70338"/>
                </a:cubicBezTo>
                <a:cubicBezTo>
                  <a:pt x="1389171" y="51484"/>
                  <a:pt x="1384654" y="31832"/>
                  <a:pt x="1327661" y="17584"/>
                </a:cubicBezTo>
                <a:cubicBezTo>
                  <a:pt x="1313528" y="14051"/>
                  <a:pt x="1156436" y="420"/>
                  <a:pt x="1151815" y="0"/>
                </a:cubicBezTo>
                <a:cubicBezTo>
                  <a:pt x="1096130" y="5861"/>
                  <a:pt x="1040711" y="15404"/>
                  <a:pt x="984761" y="17584"/>
                </a:cubicBezTo>
                <a:cubicBezTo>
                  <a:pt x="814880" y="24203"/>
                  <a:pt x="643582" y="5919"/>
                  <a:pt x="474807" y="26377"/>
                </a:cubicBezTo>
                <a:cubicBezTo>
                  <a:pt x="443879" y="30126"/>
                  <a:pt x="427245" y="66666"/>
                  <a:pt x="404469" y="87923"/>
                </a:cubicBezTo>
                <a:cubicBezTo>
                  <a:pt x="313196" y="173111"/>
                  <a:pt x="365171" y="130562"/>
                  <a:pt x="272584" y="237392"/>
                </a:cubicBezTo>
                <a:cubicBezTo>
                  <a:pt x="259012" y="253052"/>
                  <a:pt x="241346" y="264995"/>
                  <a:pt x="228623" y="281353"/>
                </a:cubicBezTo>
                <a:cubicBezTo>
                  <a:pt x="220576" y="291699"/>
                  <a:pt x="216462" y="304591"/>
                  <a:pt x="211038" y="316523"/>
                </a:cubicBezTo>
                <a:cubicBezTo>
                  <a:pt x="201802" y="336842"/>
                  <a:pt x="197366" y="359718"/>
                  <a:pt x="184661" y="378069"/>
                </a:cubicBezTo>
                <a:cubicBezTo>
                  <a:pt x="170506" y="398516"/>
                  <a:pt x="149492" y="413238"/>
                  <a:pt x="131907" y="430823"/>
                </a:cubicBezTo>
                <a:cubicBezTo>
                  <a:pt x="117979" y="472608"/>
                  <a:pt x="105530" y="499473"/>
                  <a:pt x="105530" y="545123"/>
                </a:cubicBezTo>
                <a:cubicBezTo>
                  <a:pt x="105530" y="565847"/>
                  <a:pt x="105906" y="587732"/>
                  <a:pt x="114323" y="606669"/>
                </a:cubicBezTo>
                <a:cubicBezTo>
                  <a:pt x="118615" y="616325"/>
                  <a:pt x="131908" y="618392"/>
                  <a:pt x="140700" y="624253"/>
                </a:cubicBezTo>
                <a:cubicBezTo>
                  <a:pt x="143631" y="635976"/>
                  <a:pt x="147122" y="647574"/>
                  <a:pt x="149492" y="659423"/>
                </a:cubicBezTo>
                <a:cubicBezTo>
                  <a:pt x="152988" y="676904"/>
                  <a:pt x="141372" y="706540"/>
                  <a:pt x="158284" y="712177"/>
                </a:cubicBezTo>
                <a:cubicBezTo>
                  <a:pt x="173257" y="717168"/>
                  <a:pt x="170475" y="683048"/>
                  <a:pt x="175869" y="668215"/>
                </a:cubicBezTo>
                <a:cubicBezTo>
                  <a:pt x="200981" y="599157"/>
                  <a:pt x="180785" y="634463"/>
                  <a:pt x="211038" y="589084"/>
                </a:cubicBezTo>
                <a:cubicBezTo>
                  <a:pt x="193168" y="642693"/>
                  <a:pt x="201992" y="631642"/>
                  <a:pt x="175869" y="668215"/>
                </a:cubicBezTo>
                <a:cubicBezTo>
                  <a:pt x="167352" y="680139"/>
                  <a:pt x="160444" y="693649"/>
                  <a:pt x="149492" y="703384"/>
                </a:cubicBezTo>
                <a:cubicBezTo>
                  <a:pt x="133696" y="717425"/>
                  <a:pt x="96738" y="738553"/>
                  <a:pt x="96738" y="738553"/>
                </a:cubicBezTo>
                <a:cubicBezTo>
                  <a:pt x="33959" y="717627"/>
                  <a:pt x="59407" y="731251"/>
                  <a:pt x="17607" y="703384"/>
                </a:cubicBezTo>
                <a:cubicBezTo>
                  <a:pt x="14676" y="682869"/>
                  <a:pt x="12879" y="662159"/>
                  <a:pt x="8815" y="641838"/>
                </a:cubicBezTo>
                <a:cubicBezTo>
                  <a:pt x="-904" y="593243"/>
                  <a:pt x="23" y="630876"/>
                  <a:pt x="23" y="606669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25AA497-D836-8A87-7E8D-2EB83AA29E95}"/>
              </a:ext>
            </a:extLst>
          </p:cNvPr>
          <p:cNvSpPr/>
          <p:nvPr/>
        </p:nvSpPr>
        <p:spPr bwMode="auto">
          <a:xfrm>
            <a:off x="1732062" y="2362200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877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A1F7-3F65-3675-0702-A1EE20485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4D37-9C9A-70BB-4AD7-C6867E99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12AD-AF85-F73C-1A62-ECA7333B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2B9317-5CBD-5AB4-C19F-9AC30E358A00}"/>
              </a:ext>
            </a:extLst>
          </p:cNvPr>
          <p:cNvSpPr/>
          <p:nvPr/>
        </p:nvSpPr>
        <p:spPr bwMode="auto">
          <a:xfrm>
            <a:off x="1831793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5D0AF7A-F70C-0B14-0793-C2F5C682AD3A}"/>
              </a:ext>
            </a:extLst>
          </p:cNvPr>
          <p:cNvSpPr/>
          <p:nvPr/>
        </p:nvSpPr>
        <p:spPr bwMode="auto">
          <a:xfrm>
            <a:off x="2819400" y="5486400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508213-506F-CA38-4E13-9A9352CE1685}"/>
              </a:ext>
            </a:extLst>
          </p:cNvPr>
          <p:cNvSpPr/>
          <p:nvPr/>
        </p:nvSpPr>
        <p:spPr bwMode="auto">
          <a:xfrm>
            <a:off x="1732062" y="1617785"/>
            <a:ext cx="2092592" cy="3824653"/>
          </a:xfrm>
          <a:custGeom>
            <a:avLst/>
            <a:gdLst>
              <a:gd name="connsiteX0" fmla="*/ 1345246 w 2092592"/>
              <a:gd name="connsiteY0" fmla="*/ 3824653 h 3824653"/>
              <a:gd name="connsiteX1" fmla="*/ 1389207 w 2092592"/>
              <a:gd name="connsiteY1" fmla="*/ 3798277 h 3824653"/>
              <a:gd name="connsiteX2" fmla="*/ 1459546 w 2092592"/>
              <a:gd name="connsiteY2" fmla="*/ 3745523 h 3824653"/>
              <a:gd name="connsiteX3" fmla="*/ 1565053 w 2092592"/>
              <a:gd name="connsiteY3" fmla="*/ 3675184 h 3824653"/>
              <a:gd name="connsiteX4" fmla="*/ 1696938 w 2092592"/>
              <a:gd name="connsiteY4" fmla="*/ 3560884 h 3824653"/>
              <a:gd name="connsiteX5" fmla="*/ 1758484 w 2092592"/>
              <a:gd name="connsiteY5" fmla="*/ 3499338 h 3824653"/>
              <a:gd name="connsiteX6" fmla="*/ 1811238 w 2092592"/>
              <a:gd name="connsiteY6" fmla="*/ 3393830 h 3824653"/>
              <a:gd name="connsiteX7" fmla="*/ 1846407 w 2092592"/>
              <a:gd name="connsiteY7" fmla="*/ 3305907 h 3824653"/>
              <a:gd name="connsiteX8" fmla="*/ 1881576 w 2092592"/>
              <a:gd name="connsiteY8" fmla="*/ 3121269 h 3824653"/>
              <a:gd name="connsiteX9" fmla="*/ 1890369 w 2092592"/>
              <a:gd name="connsiteY9" fmla="*/ 2892669 h 3824653"/>
              <a:gd name="connsiteX10" fmla="*/ 1899161 w 2092592"/>
              <a:gd name="connsiteY10" fmla="*/ 2831123 h 3824653"/>
              <a:gd name="connsiteX11" fmla="*/ 1907953 w 2092592"/>
              <a:gd name="connsiteY11" fmla="*/ 2690446 h 3824653"/>
              <a:gd name="connsiteX12" fmla="*/ 1934330 w 2092592"/>
              <a:gd name="connsiteY12" fmla="*/ 2558561 h 3824653"/>
              <a:gd name="connsiteX13" fmla="*/ 1960707 w 2092592"/>
              <a:gd name="connsiteY13" fmla="*/ 2373923 h 3824653"/>
              <a:gd name="connsiteX14" fmla="*/ 2004669 w 2092592"/>
              <a:gd name="connsiteY14" fmla="*/ 2092569 h 3824653"/>
              <a:gd name="connsiteX15" fmla="*/ 2022253 w 2092592"/>
              <a:gd name="connsiteY15" fmla="*/ 1960684 h 3824653"/>
              <a:gd name="connsiteX16" fmla="*/ 2066215 w 2092592"/>
              <a:gd name="connsiteY16" fmla="*/ 1855177 h 3824653"/>
              <a:gd name="connsiteX17" fmla="*/ 2092592 w 2092592"/>
              <a:gd name="connsiteY17" fmla="*/ 1732084 h 3824653"/>
              <a:gd name="connsiteX18" fmla="*/ 2083800 w 2092592"/>
              <a:gd name="connsiteY18" fmla="*/ 1055077 h 3824653"/>
              <a:gd name="connsiteX19" fmla="*/ 2039838 w 2092592"/>
              <a:gd name="connsiteY19" fmla="*/ 685800 h 3824653"/>
              <a:gd name="connsiteX20" fmla="*/ 2004669 w 2092592"/>
              <a:gd name="connsiteY20" fmla="*/ 606669 h 3824653"/>
              <a:gd name="connsiteX21" fmla="*/ 1943123 w 2092592"/>
              <a:gd name="connsiteY21" fmla="*/ 465992 h 3824653"/>
              <a:gd name="connsiteX22" fmla="*/ 1899161 w 2092592"/>
              <a:gd name="connsiteY22" fmla="*/ 413238 h 3824653"/>
              <a:gd name="connsiteX23" fmla="*/ 1872784 w 2092592"/>
              <a:gd name="connsiteY23" fmla="*/ 395653 h 3824653"/>
              <a:gd name="connsiteX24" fmla="*/ 1855200 w 2092592"/>
              <a:gd name="connsiteY24" fmla="*/ 360484 h 3824653"/>
              <a:gd name="connsiteX25" fmla="*/ 1793653 w 2092592"/>
              <a:gd name="connsiteY25" fmla="*/ 272561 h 3824653"/>
              <a:gd name="connsiteX26" fmla="*/ 1723315 w 2092592"/>
              <a:gd name="connsiteY26" fmla="*/ 140677 h 3824653"/>
              <a:gd name="connsiteX27" fmla="*/ 1688146 w 2092592"/>
              <a:gd name="connsiteY27" fmla="*/ 105507 h 3824653"/>
              <a:gd name="connsiteX28" fmla="*/ 1573846 w 2092592"/>
              <a:gd name="connsiteY28" fmla="*/ 96715 h 3824653"/>
              <a:gd name="connsiteX29" fmla="*/ 1512300 w 2092592"/>
              <a:gd name="connsiteY29" fmla="*/ 87923 h 3824653"/>
              <a:gd name="connsiteX30" fmla="*/ 1441961 w 2092592"/>
              <a:gd name="connsiteY30" fmla="*/ 70338 h 3824653"/>
              <a:gd name="connsiteX31" fmla="*/ 1327661 w 2092592"/>
              <a:gd name="connsiteY31" fmla="*/ 17584 h 3824653"/>
              <a:gd name="connsiteX32" fmla="*/ 1151815 w 2092592"/>
              <a:gd name="connsiteY32" fmla="*/ 0 h 3824653"/>
              <a:gd name="connsiteX33" fmla="*/ 984761 w 2092592"/>
              <a:gd name="connsiteY33" fmla="*/ 17584 h 3824653"/>
              <a:gd name="connsiteX34" fmla="*/ 474807 w 2092592"/>
              <a:gd name="connsiteY34" fmla="*/ 26377 h 3824653"/>
              <a:gd name="connsiteX35" fmla="*/ 404469 w 2092592"/>
              <a:gd name="connsiteY35" fmla="*/ 87923 h 3824653"/>
              <a:gd name="connsiteX36" fmla="*/ 272584 w 2092592"/>
              <a:gd name="connsiteY36" fmla="*/ 237392 h 3824653"/>
              <a:gd name="connsiteX37" fmla="*/ 228623 w 2092592"/>
              <a:gd name="connsiteY37" fmla="*/ 281353 h 3824653"/>
              <a:gd name="connsiteX38" fmla="*/ 211038 w 2092592"/>
              <a:gd name="connsiteY38" fmla="*/ 316523 h 3824653"/>
              <a:gd name="connsiteX39" fmla="*/ 184661 w 2092592"/>
              <a:gd name="connsiteY39" fmla="*/ 378069 h 3824653"/>
              <a:gd name="connsiteX40" fmla="*/ 131907 w 2092592"/>
              <a:gd name="connsiteY40" fmla="*/ 430823 h 3824653"/>
              <a:gd name="connsiteX41" fmla="*/ 105530 w 2092592"/>
              <a:gd name="connsiteY41" fmla="*/ 545123 h 3824653"/>
              <a:gd name="connsiteX42" fmla="*/ 114323 w 2092592"/>
              <a:gd name="connsiteY42" fmla="*/ 606669 h 3824653"/>
              <a:gd name="connsiteX43" fmla="*/ 140700 w 2092592"/>
              <a:gd name="connsiteY43" fmla="*/ 624253 h 3824653"/>
              <a:gd name="connsiteX44" fmla="*/ 149492 w 2092592"/>
              <a:gd name="connsiteY44" fmla="*/ 659423 h 3824653"/>
              <a:gd name="connsiteX45" fmla="*/ 158284 w 2092592"/>
              <a:gd name="connsiteY45" fmla="*/ 712177 h 3824653"/>
              <a:gd name="connsiteX46" fmla="*/ 175869 w 2092592"/>
              <a:gd name="connsiteY46" fmla="*/ 668215 h 3824653"/>
              <a:gd name="connsiteX47" fmla="*/ 211038 w 2092592"/>
              <a:gd name="connsiteY47" fmla="*/ 589084 h 3824653"/>
              <a:gd name="connsiteX48" fmla="*/ 175869 w 2092592"/>
              <a:gd name="connsiteY48" fmla="*/ 668215 h 3824653"/>
              <a:gd name="connsiteX49" fmla="*/ 149492 w 2092592"/>
              <a:gd name="connsiteY49" fmla="*/ 703384 h 3824653"/>
              <a:gd name="connsiteX50" fmla="*/ 96738 w 2092592"/>
              <a:gd name="connsiteY50" fmla="*/ 738553 h 3824653"/>
              <a:gd name="connsiteX51" fmla="*/ 17607 w 2092592"/>
              <a:gd name="connsiteY51" fmla="*/ 703384 h 3824653"/>
              <a:gd name="connsiteX52" fmla="*/ 8815 w 2092592"/>
              <a:gd name="connsiteY52" fmla="*/ 641838 h 3824653"/>
              <a:gd name="connsiteX53" fmla="*/ 23 w 2092592"/>
              <a:gd name="connsiteY53" fmla="*/ 606669 h 382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92592" h="3824653">
                <a:moveTo>
                  <a:pt x="1345246" y="3824653"/>
                </a:moveTo>
                <a:cubicBezTo>
                  <a:pt x="1359900" y="3815861"/>
                  <a:pt x="1375157" y="3808004"/>
                  <a:pt x="1389207" y="3798277"/>
                </a:cubicBezTo>
                <a:cubicBezTo>
                  <a:pt x="1413304" y="3781595"/>
                  <a:pt x="1434693" y="3761056"/>
                  <a:pt x="1459546" y="3745523"/>
                </a:cubicBezTo>
                <a:cubicBezTo>
                  <a:pt x="1617318" y="3646915"/>
                  <a:pt x="1465429" y="3764321"/>
                  <a:pt x="1565053" y="3675184"/>
                </a:cubicBezTo>
                <a:cubicBezTo>
                  <a:pt x="1608407" y="3636394"/>
                  <a:pt x="1655803" y="3602019"/>
                  <a:pt x="1696938" y="3560884"/>
                </a:cubicBezTo>
                <a:lnTo>
                  <a:pt x="1758484" y="3499338"/>
                </a:lnTo>
                <a:cubicBezTo>
                  <a:pt x="1802433" y="3345519"/>
                  <a:pt x="1744086" y="3519740"/>
                  <a:pt x="1811238" y="3393830"/>
                </a:cubicBezTo>
                <a:cubicBezTo>
                  <a:pt x="1826092" y="3365978"/>
                  <a:pt x="1834684" y="3335215"/>
                  <a:pt x="1846407" y="3305907"/>
                </a:cubicBezTo>
                <a:cubicBezTo>
                  <a:pt x="1858130" y="3244361"/>
                  <a:pt x="1874948" y="3183570"/>
                  <a:pt x="1881576" y="3121269"/>
                </a:cubicBezTo>
                <a:cubicBezTo>
                  <a:pt x="1889643" y="3045441"/>
                  <a:pt x="1885756" y="2968786"/>
                  <a:pt x="1890369" y="2892669"/>
                </a:cubicBezTo>
                <a:cubicBezTo>
                  <a:pt x="1891623" y="2871983"/>
                  <a:pt x="1896230" y="2851638"/>
                  <a:pt x="1899161" y="2831123"/>
                </a:cubicBezTo>
                <a:cubicBezTo>
                  <a:pt x="1902092" y="2784231"/>
                  <a:pt x="1901940" y="2737044"/>
                  <a:pt x="1907953" y="2690446"/>
                </a:cubicBezTo>
                <a:cubicBezTo>
                  <a:pt x="1913690" y="2645982"/>
                  <a:pt x="1926960" y="2602783"/>
                  <a:pt x="1934330" y="2558561"/>
                </a:cubicBezTo>
                <a:cubicBezTo>
                  <a:pt x="1944551" y="2497236"/>
                  <a:pt x="1952381" y="2435534"/>
                  <a:pt x="1960707" y="2373923"/>
                </a:cubicBezTo>
                <a:cubicBezTo>
                  <a:pt x="2021067" y="1927262"/>
                  <a:pt x="1932373" y="2540812"/>
                  <a:pt x="2004669" y="2092569"/>
                </a:cubicBezTo>
                <a:cubicBezTo>
                  <a:pt x="2011731" y="2048784"/>
                  <a:pt x="2011123" y="2003615"/>
                  <a:pt x="2022253" y="1960684"/>
                </a:cubicBezTo>
                <a:cubicBezTo>
                  <a:pt x="2031815" y="1923803"/>
                  <a:pt x="2055010" y="1891592"/>
                  <a:pt x="2066215" y="1855177"/>
                </a:cubicBezTo>
                <a:cubicBezTo>
                  <a:pt x="2078556" y="1815070"/>
                  <a:pt x="2083800" y="1773115"/>
                  <a:pt x="2092592" y="1732084"/>
                </a:cubicBezTo>
                <a:cubicBezTo>
                  <a:pt x="2089661" y="1506415"/>
                  <a:pt x="2090185" y="1280675"/>
                  <a:pt x="2083800" y="1055077"/>
                </a:cubicBezTo>
                <a:cubicBezTo>
                  <a:pt x="2080316" y="931967"/>
                  <a:pt x="2077665" y="804686"/>
                  <a:pt x="2039838" y="685800"/>
                </a:cubicBezTo>
                <a:cubicBezTo>
                  <a:pt x="2031086" y="658294"/>
                  <a:pt x="2015659" y="633360"/>
                  <a:pt x="2004669" y="606669"/>
                </a:cubicBezTo>
                <a:cubicBezTo>
                  <a:pt x="1981933" y="551454"/>
                  <a:pt x="1976043" y="517201"/>
                  <a:pt x="1943123" y="465992"/>
                </a:cubicBezTo>
                <a:cubicBezTo>
                  <a:pt x="1930745" y="446737"/>
                  <a:pt x="1915347" y="429424"/>
                  <a:pt x="1899161" y="413238"/>
                </a:cubicBezTo>
                <a:cubicBezTo>
                  <a:pt x="1891689" y="405766"/>
                  <a:pt x="1881576" y="401515"/>
                  <a:pt x="1872784" y="395653"/>
                </a:cubicBezTo>
                <a:cubicBezTo>
                  <a:pt x="1866923" y="383930"/>
                  <a:pt x="1862288" y="371509"/>
                  <a:pt x="1855200" y="360484"/>
                </a:cubicBezTo>
                <a:cubicBezTo>
                  <a:pt x="1835854" y="330391"/>
                  <a:pt x="1807745" y="305443"/>
                  <a:pt x="1793653" y="272561"/>
                </a:cubicBezTo>
                <a:cubicBezTo>
                  <a:pt x="1768395" y="213626"/>
                  <a:pt x="1764228" y="195228"/>
                  <a:pt x="1723315" y="140677"/>
                </a:cubicBezTo>
                <a:cubicBezTo>
                  <a:pt x="1713368" y="127414"/>
                  <a:pt x="1704051" y="110185"/>
                  <a:pt x="1688146" y="105507"/>
                </a:cubicBezTo>
                <a:cubicBezTo>
                  <a:pt x="1651486" y="94725"/>
                  <a:pt x="1611869" y="100517"/>
                  <a:pt x="1573846" y="96715"/>
                </a:cubicBezTo>
                <a:cubicBezTo>
                  <a:pt x="1553225" y="94653"/>
                  <a:pt x="1532621" y="91987"/>
                  <a:pt x="1512300" y="87923"/>
                </a:cubicBezTo>
                <a:cubicBezTo>
                  <a:pt x="1488601" y="83183"/>
                  <a:pt x="1464721" y="78467"/>
                  <a:pt x="1441961" y="70338"/>
                </a:cubicBezTo>
                <a:cubicBezTo>
                  <a:pt x="1389171" y="51484"/>
                  <a:pt x="1384654" y="31832"/>
                  <a:pt x="1327661" y="17584"/>
                </a:cubicBezTo>
                <a:cubicBezTo>
                  <a:pt x="1313528" y="14051"/>
                  <a:pt x="1156436" y="420"/>
                  <a:pt x="1151815" y="0"/>
                </a:cubicBezTo>
                <a:cubicBezTo>
                  <a:pt x="1096130" y="5861"/>
                  <a:pt x="1040711" y="15404"/>
                  <a:pt x="984761" y="17584"/>
                </a:cubicBezTo>
                <a:cubicBezTo>
                  <a:pt x="814880" y="24203"/>
                  <a:pt x="643582" y="5919"/>
                  <a:pt x="474807" y="26377"/>
                </a:cubicBezTo>
                <a:cubicBezTo>
                  <a:pt x="443879" y="30126"/>
                  <a:pt x="427245" y="66666"/>
                  <a:pt x="404469" y="87923"/>
                </a:cubicBezTo>
                <a:cubicBezTo>
                  <a:pt x="313196" y="173111"/>
                  <a:pt x="365171" y="130562"/>
                  <a:pt x="272584" y="237392"/>
                </a:cubicBezTo>
                <a:cubicBezTo>
                  <a:pt x="259012" y="253052"/>
                  <a:pt x="241346" y="264995"/>
                  <a:pt x="228623" y="281353"/>
                </a:cubicBezTo>
                <a:cubicBezTo>
                  <a:pt x="220576" y="291699"/>
                  <a:pt x="216462" y="304591"/>
                  <a:pt x="211038" y="316523"/>
                </a:cubicBezTo>
                <a:cubicBezTo>
                  <a:pt x="201802" y="336842"/>
                  <a:pt x="197366" y="359718"/>
                  <a:pt x="184661" y="378069"/>
                </a:cubicBezTo>
                <a:cubicBezTo>
                  <a:pt x="170506" y="398516"/>
                  <a:pt x="149492" y="413238"/>
                  <a:pt x="131907" y="430823"/>
                </a:cubicBezTo>
                <a:cubicBezTo>
                  <a:pt x="117979" y="472608"/>
                  <a:pt x="105530" y="499473"/>
                  <a:pt x="105530" y="545123"/>
                </a:cubicBezTo>
                <a:cubicBezTo>
                  <a:pt x="105530" y="565847"/>
                  <a:pt x="105906" y="587732"/>
                  <a:pt x="114323" y="606669"/>
                </a:cubicBezTo>
                <a:cubicBezTo>
                  <a:pt x="118615" y="616325"/>
                  <a:pt x="131908" y="618392"/>
                  <a:pt x="140700" y="624253"/>
                </a:cubicBezTo>
                <a:cubicBezTo>
                  <a:pt x="143631" y="635976"/>
                  <a:pt x="147122" y="647574"/>
                  <a:pt x="149492" y="659423"/>
                </a:cubicBezTo>
                <a:cubicBezTo>
                  <a:pt x="152988" y="676904"/>
                  <a:pt x="141372" y="706540"/>
                  <a:pt x="158284" y="712177"/>
                </a:cubicBezTo>
                <a:cubicBezTo>
                  <a:pt x="173257" y="717168"/>
                  <a:pt x="170475" y="683048"/>
                  <a:pt x="175869" y="668215"/>
                </a:cubicBezTo>
                <a:cubicBezTo>
                  <a:pt x="200981" y="599157"/>
                  <a:pt x="180785" y="634463"/>
                  <a:pt x="211038" y="589084"/>
                </a:cubicBezTo>
                <a:cubicBezTo>
                  <a:pt x="193168" y="642693"/>
                  <a:pt x="201992" y="631642"/>
                  <a:pt x="175869" y="668215"/>
                </a:cubicBezTo>
                <a:cubicBezTo>
                  <a:pt x="167352" y="680139"/>
                  <a:pt x="160444" y="693649"/>
                  <a:pt x="149492" y="703384"/>
                </a:cubicBezTo>
                <a:cubicBezTo>
                  <a:pt x="133696" y="717425"/>
                  <a:pt x="96738" y="738553"/>
                  <a:pt x="96738" y="738553"/>
                </a:cubicBezTo>
                <a:cubicBezTo>
                  <a:pt x="33959" y="717627"/>
                  <a:pt x="59407" y="731251"/>
                  <a:pt x="17607" y="703384"/>
                </a:cubicBezTo>
                <a:cubicBezTo>
                  <a:pt x="14676" y="682869"/>
                  <a:pt x="12879" y="662159"/>
                  <a:pt x="8815" y="641838"/>
                </a:cubicBezTo>
                <a:cubicBezTo>
                  <a:pt x="-904" y="593243"/>
                  <a:pt x="23" y="630876"/>
                  <a:pt x="23" y="606669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855B40-309F-4501-090D-AA10E1F91E9A}"/>
              </a:ext>
            </a:extLst>
          </p:cNvPr>
          <p:cNvSpPr/>
          <p:nvPr/>
        </p:nvSpPr>
        <p:spPr bwMode="auto">
          <a:xfrm>
            <a:off x="1732062" y="2362200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FA443B-1988-9313-3783-D47B4099CC5C}"/>
              </a:ext>
            </a:extLst>
          </p:cNvPr>
          <p:cNvSpPr/>
          <p:nvPr/>
        </p:nvSpPr>
        <p:spPr bwMode="auto">
          <a:xfrm>
            <a:off x="3505200" y="5498123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BEC7B2-AED6-216D-5F41-4169B08B89A4}"/>
              </a:ext>
            </a:extLst>
          </p:cNvPr>
          <p:cNvSpPr/>
          <p:nvPr/>
        </p:nvSpPr>
        <p:spPr bwMode="auto">
          <a:xfrm>
            <a:off x="2243346" y="2276957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88D67B-8A62-E907-185A-6C8552D93DCD}"/>
              </a:ext>
            </a:extLst>
          </p:cNvPr>
          <p:cNvSpPr/>
          <p:nvPr/>
        </p:nvSpPr>
        <p:spPr bwMode="auto">
          <a:xfrm>
            <a:off x="2309532" y="1433147"/>
            <a:ext cx="2186267" cy="4053253"/>
          </a:xfrm>
          <a:custGeom>
            <a:avLst/>
            <a:gdLst>
              <a:gd name="connsiteX0" fmla="*/ 1345246 w 2092592"/>
              <a:gd name="connsiteY0" fmla="*/ 3824653 h 3824653"/>
              <a:gd name="connsiteX1" fmla="*/ 1389207 w 2092592"/>
              <a:gd name="connsiteY1" fmla="*/ 3798277 h 3824653"/>
              <a:gd name="connsiteX2" fmla="*/ 1459546 w 2092592"/>
              <a:gd name="connsiteY2" fmla="*/ 3745523 h 3824653"/>
              <a:gd name="connsiteX3" fmla="*/ 1565053 w 2092592"/>
              <a:gd name="connsiteY3" fmla="*/ 3675184 h 3824653"/>
              <a:gd name="connsiteX4" fmla="*/ 1696938 w 2092592"/>
              <a:gd name="connsiteY4" fmla="*/ 3560884 h 3824653"/>
              <a:gd name="connsiteX5" fmla="*/ 1758484 w 2092592"/>
              <a:gd name="connsiteY5" fmla="*/ 3499338 h 3824653"/>
              <a:gd name="connsiteX6" fmla="*/ 1811238 w 2092592"/>
              <a:gd name="connsiteY6" fmla="*/ 3393830 h 3824653"/>
              <a:gd name="connsiteX7" fmla="*/ 1846407 w 2092592"/>
              <a:gd name="connsiteY7" fmla="*/ 3305907 h 3824653"/>
              <a:gd name="connsiteX8" fmla="*/ 1881576 w 2092592"/>
              <a:gd name="connsiteY8" fmla="*/ 3121269 h 3824653"/>
              <a:gd name="connsiteX9" fmla="*/ 1890369 w 2092592"/>
              <a:gd name="connsiteY9" fmla="*/ 2892669 h 3824653"/>
              <a:gd name="connsiteX10" fmla="*/ 1899161 w 2092592"/>
              <a:gd name="connsiteY10" fmla="*/ 2831123 h 3824653"/>
              <a:gd name="connsiteX11" fmla="*/ 1907953 w 2092592"/>
              <a:gd name="connsiteY11" fmla="*/ 2690446 h 3824653"/>
              <a:gd name="connsiteX12" fmla="*/ 1934330 w 2092592"/>
              <a:gd name="connsiteY12" fmla="*/ 2558561 h 3824653"/>
              <a:gd name="connsiteX13" fmla="*/ 1960707 w 2092592"/>
              <a:gd name="connsiteY13" fmla="*/ 2373923 h 3824653"/>
              <a:gd name="connsiteX14" fmla="*/ 2004669 w 2092592"/>
              <a:gd name="connsiteY14" fmla="*/ 2092569 h 3824653"/>
              <a:gd name="connsiteX15" fmla="*/ 2022253 w 2092592"/>
              <a:gd name="connsiteY15" fmla="*/ 1960684 h 3824653"/>
              <a:gd name="connsiteX16" fmla="*/ 2066215 w 2092592"/>
              <a:gd name="connsiteY16" fmla="*/ 1855177 h 3824653"/>
              <a:gd name="connsiteX17" fmla="*/ 2092592 w 2092592"/>
              <a:gd name="connsiteY17" fmla="*/ 1732084 h 3824653"/>
              <a:gd name="connsiteX18" fmla="*/ 2083800 w 2092592"/>
              <a:gd name="connsiteY18" fmla="*/ 1055077 h 3824653"/>
              <a:gd name="connsiteX19" fmla="*/ 2039838 w 2092592"/>
              <a:gd name="connsiteY19" fmla="*/ 685800 h 3824653"/>
              <a:gd name="connsiteX20" fmla="*/ 2004669 w 2092592"/>
              <a:gd name="connsiteY20" fmla="*/ 606669 h 3824653"/>
              <a:gd name="connsiteX21" fmla="*/ 1943123 w 2092592"/>
              <a:gd name="connsiteY21" fmla="*/ 465992 h 3824653"/>
              <a:gd name="connsiteX22" fmla="*/ 1899161 w 2092592"/>
              <a:gd name="connsiteY22" fmla="*/ 413238 h 3824653"/>
              <a:gd name="connsiteX23" fmla="*/ 1872784 w 2092592"/>
              <a:gd name="connsiteY23" fmla="*/ 395653 h 3824653"/>
              <a:gd name="connsiteX24" fmla="*/ 1855200 w 2092592"/>
              <a:gd name="connsiteY24" fmla="*/ 360484 h 3824653"/>
              <a:gd name="connsiteX25" fmla="*/ 1793653 w 2092592"/>
              <a:gd name="connsiteY25" fmla="*/ 272561 h 3824653"/>
              <a:gd name="connsiteX26" fmla="*/ 1723315 w 2092592"/>
              <a:gd name="connsiteY26" fmla="*/ 140677 h 3824653"/>
              <a:gd name="connsiteX27" fmla="*/ 1688146 w 2092592"/>
              <a:gd name="connsiteY27" fmla="*/ 105507 h 3824653"/>
              <a:gd name="connsiteX28" fmla="*/ 1573846 w 2092592"/>
              <a:gd name="connsiteY28" fmla="*/ 96715 h 3824653"/>
              <a:gd name="connsiteX29" fmla="*/ 1512300 w 2092592"/>
              <a:gd name="connsiteY29" fmla="*/ 87923 h 3824653"/>
              <a:gd name="connsiteX30" fmla="*/ 1441961 w 2092592"/>
              <a:gd name="connsiteY30" fmla="*/ 70338 h 3824653"/>
              <a:gd name="connsiteX31" fmla="*/ 1327661 w 2092592"/>
              <a:gd name="connsiteY31" fmla="*/ 17584 h 3824653"/>
              <a:gd name="connsiteX32" fmla="*/ 1151815 w 2092592"/>
              <a:gd name="connsiteY32" fmla="*/ 0 h 3824653"/>
              <a:gd name="connsiteX33" fmla="*/ 984761 w 2092592"/>
              <a:gd name="connsiteY33" fmla="*/ 17584 h 3824653"/>
              <a:gd name="connsiteX34" fmla="*/ 474807 w 2092592"/>
              <a:gd name="connsiteY34" fmla="*/ 26377 h 3824653"/>
              <a:gd name="connsiteX35" fmla="*/ 404469 w 2092592"/>
              <a:gd name="connsiteY35" fmla="*/ 87923 h 3824653"/>
              <a:gd name="connsiteX36" fmla="*/ 272584 w 2092592"/>
              <a:gd name="connsiteY36" fmla="*/ 237392 h 3824653"/>
              <a:gd name="connsiteX37" fmla="*/ 228623 w 2092592"/>
              <a:gd name="connsiteY37" fmla="*/ 281353 h 3824653"/>
              <a:gd name="connsiteX38" fmla="*/ 211038 w 2092592"/>
              <a:gd name="connsiteY38" fmla="*/ 316523 h 3824653"/>
              <a:gd name="connsiteX39" fmla="*/ 184661 w 2092592"/>
              <a:gd name="connsiteY39" fmla="*/ 378069 h 3824653"/>
              <a:gd name="connsiteX40" fmla="*/ 131907 w 2092592"/>
              <a:gd name="connsiteY40" fmla="*/ 430823 h 3824653"/>
              <a:gd name="connsiteX41" fmla="*/ 105530 w 2092592"/>
              <a:gd name="connsiteY41" fmla="*/ 545123 h 3824653"/>
              <a:gd name="connsiteX42" fmla="*/ 114323 w 2092592"/>
              <a:gd name="connsiteY42" fmla="*/ 606669 h 3824653"/>
              <a:gd name="connsiteX43" fmla="*/ 140700 w 2092592"/>
              <a:gd name="connsiteY43" fmla="*/ 624253 h 3824653"/>
              <a:gd name="connsiteX44" fmla="*/ 149492 w 2092592"/>
              <a:gd name="connsiteY44" fmla="*/ 659423 h 3824653"/>
              <a:gd name="connsiteX45" fmla="*/ 158284 w 2092592"/>
              <a:gd name="connsiteY45" fmla="*/ 712177 h 3824653"/>
              <a:gd name="connsiteX46" fmla="*/ 175869 w 2092592"/>
              <a:gd name="connsiteY46" fmla="*/ 668215 h 3824653"/>
              <a:gd name="connsiteX47" fmla="*/ 211038 w 2092592"/>
              <a:gd name="connsiteY47" fmla="*/ 589084 h 3824653"/>
              <a:gd name="connsiteX48" fmla="*/ 175869 w 2092592"/>
              <a:gd name="connsiteY48" fmla="*/ 668215 h 3824653"/>
              <a:gd name="connsiteX49" fmla="*/ 149492 w 2092592"/>
              <a:gd name="connsiteY49" fmla="*/ 703384 h 3824653"/>
              <a:gd name="connsiteX50" fmla="*/ 96738 w 2092592"/>
              <a:gd name="connsiteY50" fmla="*/ 738553 h 3824653"/>
              <a:gd name="connsiteX51" fmla="*/ 17607 w 2092592"/>
              <a:gd name="connsiteY51" fmla="*/ 703384 h 3824653"/>
              <a:gd name="connsiteX52" fmla="*/ 8815 w 2092592"/>
              <a:gd name="connsiteY52" fmla="*/ 641838 h 3824653"/>
              <a:gd name="connsiteX53" fmla="*/ 23 w 2092592"/>
              <a:gd name="connsiteY53" fmla="*/ 606669 h 382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92592" h="3824653">
                <a:moveTo>
                  <a:pt x="1345246" y="3824653"/>
                </a:moveTo>
                <a:cubicBezTo>
                  <a:pt x="1359900" y="3815861"/>
                  <a:pt x="1375157" y="3808004"/>
                  <a:pt x="1389207" y="3798277"/>
                </a:cubicBezTo>
                <a:cubicBezTo>
                  <a:pt x="1413304" y="3781595"/>
                  <a:pt x="1434693" y="3761056"/>
                  <a:pt x="1459546" y="3745523"/>
                </a:cubicBezTo>
                <a:cubicBezTo>
                  <a:pt x="1617318" y="3646915"/>
                  <a:pt x="1465429" y="3764321"/>
                  <a:pt x="1565053" y="3675184"/>
                </a:cubicBezTo>
                <a:cubicBezTo>
                  <a:pt x="1608407" y="3636394"/>
                  <a:pt x="1655803" y="3602019"/>
                  <a:pt x="1696938" y="3560884"/>
                </a:cubicBezTo>
                <a:lnTo>
                  <a:pt x="1758484" y="3499338"/>
                </a:lnTo>
                <a:cubicBezTo>
                  <a:pt x="1802433" y="3345519"/>
                  <a:pt x="1744086" y="3519740"/>
                  <a:pt x="1811238" y="3393830"/>
                </a:cubicBezTo>
                <a:cubicBezTo>
                  <a:pt x="1826092" y="3365978"/>
                  <a:pt x="1834684" y="3335215"/>
                  <a:pt x="1846407" y="3305907"/>
                </a:cubicBezTo>
                <a:cubicBezTo>
                  <a:pt x="1858130" y="3244361"/>
                  <a:pt x="1874948" y="3183570"/>
                  <a:pt x="1881576" y="3121269"/>
                </a:cubicBezTo>
                <a:cubicBezTo>
                  <a:pt x="1889643" y="3045441"/>
                  <a:pt x="1885756" y="2968786"/>
                  <a:pt x="1890369" y="2892669"/>
                </a:cubicBezTo>
                <a:cubicBezTo>
                  <a:pt x="1891623" y="2871983"/>
                  <a:pt x="1896230" y="2851638"/>
                  <a:pt x="1899161" y="2831123"/>
                </a:cubicBezTo>
                <a:cubicBezTo>
                  <a:pt x="1902092" y="2784231"/>
                  <a:pt x="1901940" y="2737044"/>
                  <a:pt x="1907953" y="2690446"/>
                </a:cubicBezTo>
                <a:cubicBezTo>
                  <a:pt x="1913690" y="2645982"/>
                  <a:pt x="1926960" y="2602783"/>
                  <a:pt x="1934330" y="2558561"/>
                </a:cubicBezTo>
                <a:cubicBezTo>
                  <a:pt x="1944551" y="2497236"/>
                  <a:pt x="1952381" y="2435534"/>
                  <a:pt x="1960707" y="2373923"/>
                </a:cubicBezTo>
                <a:cubicBezTo>
                  <a:pt x="2021067" y="1927262"/>
                  <a:pt x="1932373" y="2540812"/>
                  <a:pt x="2004669" y="2092569"/>
                </a:cubicBezTo>
                <a:cubicBezTo>
                  <a:pt x="2011731" y="2048784"/>
                  <a:pt x="2011123" y="2003615"/>
                  <a:pt x="2022253" y="1960684"/>
                </a:cubicBezTo>
                <a:cubicBezTo>
                  <a:pt x="2031815" y="1923803"/>
                  <a:pt x="2055010" y="1891592"/>
                  <a:pt x="2066215" y="1855177"/>
                </a:cubicBezTo>
                <a:cubicBezTo>
                  <a:pt x="2078556" y="1815070"/>
                  <a:pt x="2083800" y="1773115"/>
                  <a:pt x="2092592" y="1732084"/>
                </a:cubicBezTo>
                <a:cubicBezTo>
                  <a:pt x="2089661" y="1506415"/>
                  <a:pt x="2090185" y="1280675"/>
                  <a:pt x="2083800" y="1055077"/>
                </a:cubicBezTo>
                <a:cubicBezTo>
                  <a:pt x="2080316" y="931967"/>
                  <a:pt x="2077665" y="804686"/>
                  <a:pt x="2039838" y="685800"/>
                </a:cubicBezTo>
                <a:cubicBezTo>
                  <a:pt x="2031086" y="658294"/>
                  <a:pt x="2015659" y="633360"/>
                  <a:pt x="2004669" y="606669"/>
                </a:cubicBezTo>
                <a:cubicBezTo>
                  <a:pt x="1981933" y="551454"/>
                  <a:pt x="1976043" y="517201"/>
                  <a:pt x="1943123" y="465992"/>
                </a:cubicBezTo>
                <a:cubicBezTo>
                  <a:pt x="1930745" y="446737"/>
                  <a:pt x="1915347" y="429424"/>
                  <a:pt x="1899161" y="413238"/>
                </a:cubicBezTo>
                <a:cubicBezTo>
                  <a:pt x="1891689" y="405766"/>
                  <a:pt x="1881576" y="401515"/>
                  <a:pt x="1872784" y="395653"/>
                </a:cubicBezTo>
                <a:cubicBezTo>
                  <a:pt x="1866923" y="383930"/>
                  <a:pt x="1862288" y="371509"/>
                  <a:pt x="1855200" y="360484"/>
                </a:cubicBezTo>
                <a:cubicBezTo>
                  <a:pt x="1835854" y="330391"/>
                  <a:pt x="1807745" y="305443"/>
                  <a:pt x="1793653" y="272561"/>
                </a:cubicBezTo>
                <a:cubicBezTo>
                  <a:pt x="1768395" y="213626"/>
                  <a:pt x="1764228" y="195228"/>
                  <a:pt x="1723315" y="140677"/>
                </a:cubicBezTo>
                <a:cubicBezTo>
                  <a:pt x="1713368" y="127414"/>
                  <a:pt x="1704051" y="110185"/>
                  <a:pt x="1688146" y="105507"/>
                </a:cubicBezTo>
                <a:cubicBezTo>
                  <a:pt x="1651486" y="94725"/>
                  <a:pt x="1611869" y="100517"/>
                  <a:pt x="1573846" y="96715"/>
                </a:cubicBezTo>
                <a:cubicBezTo>
                  <a:pt x="1553225" y="94653"/>
                  <a:pt x="1532621" y="91987"/>
                  <a:pt x="1512300" y="87923"/>
                </a:cubicBezTo>
                <a:cubicBezTo>
                  <a:pt x="1488601" y="83183"/>
                  <a:pt x="1464721" y="78467"/>
                  <a:pt x="1441961" y="70338"/>
                </a:cubicBezTo>
                <a:cubicBezTo>
                  <a:pt x="1389171" y="51484"/>
                  <a:pt x="1384654" y="31832"/>
                  <a:pt x="1327661" y="17584"/>
                </a:cubicBezTo>
                <a:cubicBezTo>
                  <a:pt x="1313528" y="14051"/>
                  <a:pt x="1156436" y="420"/>
                  <a:pt x="1151815" y="0"/>
                </a:cubicBezTo>
                <a:cubicBezTo>
                  <a:pt x="1096130" y="5861"/>
                  <a:pt x="1040711" y="15404"/>
                  <a:pt x="984761" y="17584"/>
                </a:cubicBezTo>
                <a:cubicBezTo>
                  <a:pt x="814880" y="24203"/>
                  <a:pt x="643582" y="5919"/>
                  <a:pt x="474807" y="26377"/>
                </a:cubicBezTo>
                <a:cubicBezTo>
                  <a:pt x="443879" y="30126"/>
                  <a:pt x="427245" y="66666"/>
                  <a:pt x="404469" y="87923"/>
                </a:cubicBezTo>
                <a:cubicBezTo>
                  <a:pt x="313196" y="173111"/>
                  <a:pt x="365171" y="130562"/>
                  <a:pt x="272584" y="237392"/>
                </a:cubicBezTo>
                <a:cubicBezTo>
                  <a:pt x="259012" y="253052"/>
                  <a:pt x="241346" y="264995"/>
                  <a:pt x="228623" y="281353"/>
                </a:cubicBezTo>
                <a:cubicBezTo>
                  <a:pt x="220576" y="291699"/>
                  <a:pt x="216462" y="304591"/>
                  <a:pt x="211038" y="316523"/>
                </a:cubicBezTo>
                <a:cubicBezTo>
                  <a:pt x="201802" y="336842"/>
                  <a:pt x="197366" y="359718"/>
                  <a:pt x="184661" y="378069"/>
                </a:cubicBezTo>
                <a:cubicBezTo>
                  <a:pt x="170506" y="398516"/>
                  <a:pt x="149492" y="413238"/>
                  <a:pt x="131907" y="430823"/>
                </a:cubicBezTo>
                <a:cubicBezTo>
                  <a:pt x="117979" y="472608"/>
                  <a:pt x="105530" y="499473"/>
                  <a:pt x="105530" y="545123"/>
                </a:cubicBezTo>
                <a:cubicBezTo>
                  <a:pt x="105530" y="565847"/>
                  <a:pt x="105906" y="587732"/>
                  <a:pt x="114323" y="606669"/>
                </a:cubicBezTo>
                <a:cubicBezTo>
                  <a:pt x="118615" y="616325"/>
                  <a:pt x="131908" y="618392"/>
                  <a:pt x="140700" y="624253"/>
                </a:cubicBezTo>
                <a:cubicBezTo>
                  <a:pt x="143631" y="635976"/>
                  <a:pt x="147122" y="647574"/>
                  <a:pt x="149492" y="659423"/>
                </a:cubicBezTo>
                <a:cubicBezTo>
                  <a:pt x="152988" y="676904"/>
                  <a:pt x="141372" y="706540"/>
                  <a:pt x="158284" y="712177"/>
                </a:cubicBezTo>
                <a:cubicBezTo>
                  <a:pt x="173257" y="717168"/>
                  <a:pt x="170475" y="683048"/>
                  <a:pt x="175869" y="668215"/>
                </a:cubicBezTo>
                <a:cubicBezTo>
                  <a:pt x="200981" y="599157"/>
                  <a:pt x="180785" y="634463"/>
                  <a:pt x="211038" y="589084"/>
                </a:cubicBezTo>
                <a:cubicBezTo>
                  <a:pt x="193168" y="642693"/>
                  <a:pt x="201992" y="631642"/>
                  <a:pt x="175869" y="668215"/>
                </a:cubicBezTo>
                <a:cubicBezTo>
                  <a:pt x="167352" y="680139"/>
                  <a:pt x="160444" y="693649"/>
                  <a:pt x="149492" y="703384"/>
                </a:cubicBezTo>
                <a:cubicBezTo>
                  <a:pt x="133696" y="717425"/>
                  <a:pt x="96738" y="738553"/>
                  <a:pt x="96738" y="738553"/>
                </a:cubicBezTo>
                <a:cubicBezTo>
                  <a:pt x="33959" y="717627"/>
                  <a:pt x="59407" y="731251"/>
                  <a:pt x="17607" y="703384"/>
                </a:cubicBezTo>
                <a:cubicBezTo>
                  <a:pt x="14676" y="682869"/>
                  <a:pt x="12879" y="662159"/>
                  <a:pt x="8815" y="641838"/>
                </a:cubicBezTo>
                <a:cubicBezTo>
                  <a:pt x="-904" y="593243"/>
                  <a:pt x="23" y="630876"/>
                  <a:pt x="23" y="606669"/>
                </a:cubicBezTo>
              </a:path>
            </a:pathLst>
          </a:custGeom>
          <a:noFill/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9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FC3930D3-25CF-7C45-EDE3-6EE84833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 - Describe these functions.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76D20-CB46-97EB-CA68-02A465781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991600" cy="54102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800" dirty="0"/>
              <a:t>a. What arguments do they take?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800" dirty="0"/>
              <a:t>b. Are they methods or built-in functions?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800" dirty="0"/>
              <a:t>c. What do they return?</a:t>
            </a:r>
            <a:br>
              <a:rPr lang="en-US" sz="2800" dirty="0"/>
            </a:br>
            <a:endParaRPr lang="en-US" sz="2800" dirty="0"/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myStr</a:t>
            </a:r>
            <a:r>
              <a:rPr lang="en-US" dirty="0"/>
              <a:t> = </a:t>
            </a:r>
            <a:r>
              <a:rPr lang="en-US" dirty="0" err="1"/>
              <a:t>myStr.capitalize</a:t>
            </a:r>
            <a:r>
              <a:rPr lang="en-US" dirty="0"/>
              <a:t>()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myList.append</a:t>
            </a:r>
            <a:r>
              <a:rPr lang="en-US" dirty="0"/>
              <a:t>(5)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myList.sort</a:t>
            </a:r>
            <a:r>
              <a:rPr lang="en-US" dirty="0"/>
              <a:t>()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myRange</a:t>
            </a:r>
            <a:r>
              <a:rPr lang="en-US" dirty="0"/>
              <a:t> = range(1,11)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myCount</a:t>
            </a:r>
            <a:r>
              <a:rPr lang="en-US" dirty="0"/>
              <a:t> = </a:t>
            </a:r>
            <a:r>
              <a:rPr lang="en-US" dirty="0" err="1"/>
              <a:t>arcpy.GetCount_management</a:t>
            </a:r>
            <a:r>
              <a:rPr lang="en-US" dirty="0"/>
              <a:t>(</a:t>
            </a:r>
            <a:r>
              <a:rPr lang="en-US" dirty="0" err="1"/>
              <a:t>myFile</a:t>
            </a:r>
            <a:r>
              <a:rPr lang="en-US" dirty="0"/>
              <a:t>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myStr</a:t>
            </a:r>
            <a:r>
              <a:rPr lang="en-US" dirty="0"/>
              <a:t> = “;”.join(</a:t>
            </a:r>
            <a:r>
              <a:rPr lang="en-US" dirty="0" err="1"/>
              <a:t>myList</a:t>
            </a:r>
            <a:r>
              <a:rPr lang="en-US" dirty="0"/>
              <a:t>)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74C2-C658-194D-CF55-4ED8F458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7BD8-6749-2229-705E-FB76ACD3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parameters inside the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ADB72-472E-926D-0CF2-D2B309527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17B06C5-B11F-169E-AC25-4EEB5822D868}"/>
              </a:ext>
            </a:extLst>
          </p:cNvPr>
          <p:cNvSpPr/>
          <p:nvPr/>
        </p:nvSpPr>
        <p:spPr bwMode="auto">
          <a:xfrm rot="14864979">
            <a:off x="2341379" y="1819022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0E119-BEDA-BBFA-8156-76B74D414991}"/>
              </a:ext>
            </a:extLst>
          </p:cNvPr>
          <p:cNvSpPr txBox="1"/>
          <p:nvPr/>
        </p:nvSpPr>
        <p:spPr>
          <a:xfrm>
            <a:off x="1750588" y="1375901"/>
            <a:ext cx="6437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dirty="0">
                <a:solidFill>
                  <a:srgbClr val="FF0066"/>
                </a:solidFill>
              </a:rPr>
              <a:t> and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dirty="0">
                <a:solidFill>
                  <a:srgbClr val="FF0066"/>
                </a:solidFill>
              </a:rPr>
              <a:t> can be used inside the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0498F48-A7E7-9B24-9CCC-1220EF69C0B9}"/>
              </a:ext>
            </a:extLst>
          </p:cNvPr>
          <p:cNvSpPr/>
          <p:nvPr/>
        </p:nvSpPr>
        <p:spPr bwMode="auto">
          <a:xfrm>
            <a:off x="2497015" y="2672862"/>
            <a:ext cx="1037493" cy="811612"/>
          </a:xfrm>
          <a:custGeom>
            <a:avLst/>
            <a:gdLst>
              <a:gd name="connsiteX0" fmla="*/ 0 w 1037493"/>
              <a:gd name="connsiteY0" fmla="*/ 0 h 811612"/>
              <a:gd name="connsiteX1" fmla="*/ 167054 w 1037493"/>
              <a:gd name="connsiteY1" fmla="*/ 149469 h 811612"/>
              <a:gd name="connsiteX2" fmla="*/ 228600 w 1037493"/>
              <a:gd name="connsiteY2" fmla="*/ 193430 h 811612"/>
              <a:gd name="connsiteX3" fmla="*/ 290147 w 1037493"/>
              <a:gd name="connsiteY3" fmla="*/ 237392 h 811612"/>
              <a:gd name="connsiteX4" fmla="*/ 342900 w 1037493"/>
              <a:gd name="connsiteY4" fmla="*/ 263769 h 811612"/>
              <a:gd name="connsiteX5" fmla="*/ 439616 w 1037493"/>
              <a:gd name="connsiteY5" fmla="*/ 342900 h 811612"/>
              <a:gd name="connsiteX6" fmla="*/ 527539 w 1037493"/>
              <a:gd name="connsiteY6" fmla="*/ 439615 h 811612"/>
              <a:gd name="connsiteX7" fmla="*/ 650631 w 1037493"/>
              <a:gd name="connsiteY7" fmla="*/ 553915 h 811612"/>
              <a:gd name="connsiteX8" fmla="*/ 729762 w 1037493"/>
              <a:gd name="connsiteY8" fmla="*/ 615461 h 811612"/>
              <a:gd name="connsiteX9" fmla="*/ 764931 w 1037493"/>
              <a:gd name="connsiteY9" fmla="*/ 633046 h 811612"/>
              <a:gd name="connsiteX10" fmla="*/ 826477 w 1037493"/>
              <a:gd name="connsiteY10" fmla="*/ 650630 h 811612"/>
              <a:gd name="connsiteX11" fmla="*/ 861647 w 1037493"/>
              <a:gd name="connsiteY11" fmla="*/ 677007 h 811612"/>
              <a:gd name="connsiteX12" fmla="*/ 923193 w 1037493"/>
              <a:gd name="connsiteY12" fmla="*/ 703384 h 811612"/>
              <a:gd name="connsiteX13" fmla="*/ 958362 w 1037493"/>
              <a:gd name="connsiteY13" fmla="*/ 729761 h 811612"/>
              <a:gd name="connsiteX14" fmla="*/ 967154 w 1037493"/>
              <a:gd name="connsiteY14" fmla="*/ 756138 h 811612"/>
              <a:gd name="connsiteX15" fmla="*/ 993531 w 1037493"/>
              <a:gd name="connsiteY15" fmla="*/ 641838 h 811612"/>
              <a:gd name="connsiteX16" fmla="*/ 958362 w 1037493"/>
              <a:gd name="connsiteY16" fmla="*/ 808892 h 811612"/>
              <a:gd name="connsiteX17" fmla="*/ 905608 w 1037493"/>
              <a:gd name="connsiteY17" fmla="*/ 800100 h 811612"/>
              <a:gd name="connsiteX18" fmla="*/ 958362 w 1037493"/>
              <a:gd name="connsiteY18" fmla="*/ 782515 h 811612"/>
              <a:gd name="connsiteX19" fmla="*/ 993531 w 1037493"/>
              <a:gd name="connsiteY19" fmla="*/ 764930 h 811612"/>
              <a:gd name="connsiteX20" fmla="*/ 1037493 w 1037493"/>
              <a:gd name="connsiteY20" fmla="*/ 756138 h 811612"/>
              <a:gd name="connsiteX21" fmla="*/ 1028700 w 1037493"/>
              <a:gd name="connsiteY21" fmla="*/ 791307 h 811612"/>
              <a:gd name="connsiteX22" fmla="*/ 1002323 w 1037493"/>
              <a:gd name="connsiteY22" fmla="*/ 773723 h 811612"/>
              <a:gd name="connsiteX23" fmla="*/ 984739 w 1037493"/>
              <a:gd name="connsiteY23" fmla="*/ 703384 h 81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37493" h="811612">
                <a:moveTo>
                  <a:pt x="0" y="0"/>
                </a:moveTo>
                <a:cubicBezTo>
                  <a:pt x="93720" y="56229"/>
                  <a:pt x="31878" y="14292"/>
                  <a:pt x="167054" y="149469"/>
                </a:cubicBezTo>
                <a:cubicBezTo>
                  <a:pt x="208776" y="191191"/>
                  <a:pt x="186495" y="179396"/>
                  <a:pt x="228600" y="193430"/>
                </a:cubicBezTo>
                <a:cubicBezTo>
                  <a:pt x="241655" y="203221"/>
                  <a:pt x="273620" y="228210"/>
                  <a:pt x="290147" y="237392"/>
                </a:cubicBezTo>
                <a:cubicBezTo>
                  <a:pt x="307333" y="246940"/>
                  <a:pt x="326838" y="252431"/>
                  <a:pt x="342900" y="263769"/>
                </a:cubicBezTo>
                <a:cubicBezTo>
                  <a:pt x="376930" y="287790"/>
                  <a:pt x="409453" y="314173"/>
                  <a:pt x="439616" y="342900"/>
                </a:cubicBezTo>
                <a:cubicBezTo>
                  <a:pt x="471166" y="372947"/>
                  <a:pt x="496731" y="408807"/>
                  <a:pt x="527539" y="439615"/>
                </a:cubicBezTo>
                <a:cubicBezTo>
                  <a:pt x="567131" y="479207"/>
                  <a:pt x="609012" y="516458"/>
                  <a:pt x="650631" y="553915"/>
                </a:cubicBezTo>
                <a:cubicBezTo>
                  <a:pt x="670629" y="571913"/>
                  <a:pt x="703209" y="600287"/>
                  <a:pt x="729762" y="615461"/>
                </a:cubicBezTo>
                <a:cubicBezTo>
                  <a:pt x="741142" y="621964"/>
                  <a:pt x="752884" y="627883"/>
                  <a:pt x="764931" y="633046"/>
                </a:cubicBezTo>
                <a:cubicBezTo>
                  <a:pt x="782588" y="640613"/>
                  <a:pt x="808633" y="646169"/>
                  <a:pt x="826477" y="650630"/>
                </a:cubicBezTo>
                <a:cubicBezTo>
                  <a:pt x="838200" y="659422"/>
                  <a:pt x="849220" y="669240"/>
                  <a:pt x="861647" y="677007"/>
                </a:cubicBezTo>
                <a:cubicBezTo>
                  <a:pt x="886483" y="692530"/>
                  <a:pt x="897550" y="694837"/>
                  <a:pt x="923193" y="703384"/>
                </a:cubicBezTo>
                <a:cubicBezTo>
                  <a:pt x="934916" y="712176"/>
                  <a:pt x="948981" y="718504"/>
                  <a:pt x="958362" y="729761"/>
                </a:cubicBezTo>
                <a:cubicBezTo>
                  <a:pt x="964295" y="736881"/>
                  <a:pt x="964608" y="765049"/>
                  <a:pt x="967154" y="756138"/>
                </a:cubicBezTo>
                <a:cubicBezTo>
                  <a:pt x="1008992" y="609708"/>
                  <a:pt x="948131" y="709940"/>
                  <a:pt x="993531" y="641838"/>
                </a:cubicBezTo>
                <a:cubicBezTo>
                  <a:pt x="993037" y="648262"/>
                  <a:pt x="996783" y="787547"/>
                  <a:pt x="958362" y="808892"/>
                </a:cubicBezTo>
                <a:cubicBezTo>
                  <a:pt x="942778" y="817550"/>
                  <a:pt x="923193" y="803031"/>
                  <a:pt x="905608" y="800100"/>
                </a:cubicBezTo>
                <a:cubicBezTo>
                  <a:pt x="923193" y="794238"/>
                  <a:pt x="941152" y="789399"/>
                  <a:pt x="958362" y="782515"/>
                </a:cubicBezTo>
                <a:cubicBezTo>
                  <a:pt x="970531" y="777647"/>
                  <a:pt x="981097" y="769075"/>
                  <a:pt x="993531" y="764930"/>
                </a:cubicBezTo>
                <a:cubicBezTo>
                  <a:pt x="1007708" y="760204"/>
                  <a:pt x="1022839" y="759069"/>
                  <a:pt x="1037493" y="756138"/>
                </a:cubicBezTo>
                <a:cubicBezTo>
                  <a:pt x="1034562" y="767861"/>
                  <a:pt x="1039508" y="785903"/>
                  <a:pt x="1028700" y="791307"/>
                </a:cubicBezTo>
                <a:cubicBezTo>
                  <a:pt x="1019249" y="796033"/>
                  <a:pt x="1006615" y="783379"/>
                  <a:pt x="1002323" y="773723"/>
                </a:cubicBezTo>
                <a:cubicBezTo>
                  <a:pt x="957306" y="672434"/>
                  <a:pt x="1015312" y="733957"/>
                  <a:pt x="984739" y="703384"/>
                </a:cubicBezTo>
              </a:path>
            </a:pathLst>
          </a:custGeom>
          <a:noFill/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85CE4B-543F-2E27-ECEC-A9868E11AEC9}"/>
              </a:ext>
            </a:extLst>
          </p:cNvPr>
          <p:cNvSpPr/>
          <p:nvPr/>
        </p:nvSpPr>
        <p:spPr bwMode="auto">
          <a:xfrm>
            <a:off x="1851859" y="2652347"/>
            <a:ext cx="891341" cy="811612"/>
          </a:xfrm>
          <a:custGeom>
            <a:avLst/>
            <a:gdLst>
              <a:gd name="connsiteX0" fmla="*/ 0 w 1037493"/>
              <a:gd name="connsiteY0" fmla="*/ 0 h 811612"/>
              <a:gd name="connsiteX1" fmla="*/ 167054 w 1037493"/>
              <a:gd name="connsiteY1" fmla="*/ 149469 h 811612"/>
              <a:gd name="connsiteX2" fmla="*/ 228600 w 1037493"/>
              <a:gd name="connsiteY2" fmla="*/ 193430 h 811612"/>
              <a:gd name="connsiteX3" fmla="*/ 290147 w 1037493"/>
              <a:gd name="connsiteY3" fmla="*/ 237392 h 811612"/>
              <a:gd name="connsiteX4" fmla="*/ 342900 w 1037493"/>
              <a:gd name="connsiteY4" fmla="*/ 263769 h 811612"/>
              <a:gd name="connsiteX5" fmla="*/ 439616 w 1037493"/>
              <a:gd name="connsiteY5" fmla="*/ 342900 h 811612"/>
              <a:gd name="connsiteX6" fmla="*/ 527539 w 1037493"/>
              <a:gd name="connsiteY6" fmla="*/ 439615 h 811612"/>
              <a:gd name="connsiteX7" fmla="*/ 650631 w 1037493"/>
              <a:gd name="connsiteY7" fmla="*/ 553915 h 811612"/>
              <a:gd name="connsiteX8" fmla="*/ 729762 w 1037493"/>
              <a:gd name="connsiteY8" fmla="*/ 615461 h 811612"/>
              <a:gd name="connsiteX9" fmla="*/ 764931 w 1037493"/>
              <a:gd name="connsiteY9" fmla="*/ 633046 h 811612"/>
              <a:gd name="connsiteX10" fmla="*/ 826477 w 1037493"/>
              <a:gd name="connsiteY10" fmla="*/ 650630 h 811612"/>
              <a:gd name="connsiteX11" fmla="*/ 861647 w 1037493"/>
              <a:gd name="connsiteY11" fmla="*/ 677007 h 811612"/>
              <a:gd name="connsiteX12" fmla="*/ 923193 w 1037493"/>
              <a:gd name="connsiteY12" fmla="*/ 703384 h 811612"/>
              <a:gd name="connsiteX13" fmla="*/ 958362 w 1037493"/>
              <a:gd name="connsiteY13" fmla="*/ 729761 h 811612"/>
              <a:gd name="connsiteX14" fmla="*/ 967154 w 1037493"/>
              <a:gd name="connsiteY14" fmla="*/ 756138 h 811612"/>
              <a:gd name="connsiteX15" fmla="*/ 993531 w 1037493"/>
              <a:gd name="connsiteY15" fmla="*/ 641838 h 811612"/>
              <a:gd name="connsiteX16" fmla="*/ 958362 w 1037493"/>
              <a:gd name="connsiteY16" fmla="*/ 808892 h 811612"/>
              <a:gd name="connsiteX17" fmla="*/ 905608 w 1037493"/>
              <a:gd name="connsiteY17" fmla="*/ 800100 h 811612"/>
              <a:gd name="connsiteX18" fmla="*/ 958362 w 1037493"/>
              <a:gd name="connsiteY18" fmla="*/ 782515 h 811612"/>
              <a:gd name="connsiteX19" fmla="*/ 993531 w 1037493"/>
              <a:gd name="connsiteY19" fmla="*/ 764930 h 811612"/>
              <a:gd name="connsiteX20" fmla="*/ 1037493 w 1037493"/>
              <a:gd name="connsiteY20" fmla="*/ 756138 h 811612"/>
              <a:gd name="connsiteX21" fmla="*/ 1028700 w 1037493"/>
              <a:gd name="connsiteY21" fmla="*/ 791307 h 811612"/>
              <a:gd name="connsiteX22" fmla="*/ 1002323 w 1037493"/>
              <a:gd name="connsiteY22" fmla="*/ 773723 h 811612"/>
              <a:gd name="connsiteX23" fmla="*/ 984739 w 1037493"/>
              <a:gd name="connsiteY23" fmla="*/ 703384 h 81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37493" h="811612">
                <a:moveTo>
                  <a:pt x="0" y="0"/>
                </a:moveTo>
                <a:cubicBezTo>
                  <a:pt x="93720" y="56229"/>
                  <a:pt x="31878" y="14292"/>
                  <a:pt x="167054" y="149469"/>
                </a:cubicBezTo>
                <a:cubicBezTo>
                  <a:pt x="208776" y="191191"/>
                  <a:pt x="186495" y="179396"/>
                  <a:pt x="228600" y="193430"/>
                </a:cubicBezTo>
                <a:cubicBezTo>
                  <a:pt x="241655" y="203221"/>
                  <a:pt x="273620" y="228210"/>
                  <a:pt x="290147" y="237392"/>
                </a:cubicBezTo>
                <a:cubicBezTo>
                  <a:pt x="307333" y="246940"/>
                  <a:pt x="326838" y="252431"/>
                  <a:pt x="342900" y="263769"/>
                </a:cubicBezTo>
                <a:cubicBezTo>
                  <a:pt x="376930" y="287790"/>
                  <a:pt x="409453" y="314173"/>
                  <a:pt x="439616" y="342900"/>
                </a:cubicBezTo>
                <a:cubicBezTo>
                  <a:pt x="471166" y="372947"/>
                  <a:pt x="496731" y="408807"/>
                  <a:pt x="527539" y="439615"/>
                </a:cubicBezTo>
                <a:cubicBezTo>
                  <a:pt x="567131" y="479207"/>
                  <a:pt x="609012" y="516458"/>
                  <a:pt x="650631" y="553915"/>
                </a:cubicBezTo>
                <a:cubicBezTo>
                  <a:pt x="670629" y="571913"/>
                  <a:pt x="703209" y="600287"/>
                  <a:pt x="729762" y="615461"/>
                </a:cubicBezTo>
                <a:cubicBezTo>
                  <a:pt x="741142" y="621964"/>
                  <a:pt x="752884" y="627883"/>
                  <a:pt x="764931" y="633046"/>
                </a:cubicBezTo>
                <a:cubicBezTo>
                  <a:pt x="782588" y="640613"/>
                  <a:pt x="808633" y="646169"/>
                  <a:pt x="826477" y="650630"/>
                </a:cubicBezTo>
                <a:cubicBezTo>
                  <a:pt x="838200" y="659422"/>
                  <a:pt x="849220" y="669240"/>
                  <a:pt x="861647" y="677007"/>
                </a:cubicBezTo>
                <a:cubicBezTo>
                  <a:pt x="886483" y="692530"/>
                  <a:pt x="897550" y="694837"/>
                  <a:pt x="923193" y="703384"/>
                </a:cubicBezTo>
                <a:cubicBezTo>
                  <a:pt x="934916" y="712176"/>
                  <a:pt x="948981" y="718504"/>
                  <a:pt x="958362" y="729761"/>
                </a:cubicBezTo>
                <a:cubicBezTo>
                  <a:pt x="964295" y="736881"/>
                  <a:pt x="964608" y="765049"/>
                  <a:pt x="967154" y="756138"/>
                </a:cubicBezTo>
                <a:cubicBezTo>
                  <a:pt x="1008992" y="609708"/>
                  <a:pt x="948131" y="709940"/>
                  <a:pt x="993531" y="641838"/>
                </a:cubicBezTo>
                <a:cubicBezTo>
                  <a:pt x="993037" y="648262"/>
                  <a:pt x="996783" y="787547"/>
                  <a:pt x="958362" y="808892"/>
                </a:cubicBezTo>
                <a:cubicBezTo>
                  <a:pt x="942778" y="817550"/>
                  <a:pt x="923193" y="803031"/>
                  <a:pt x="905608" y="800100"/>
                </a:cubicBezTo>
                <a:cubicBezTo>
                  <a:pt x="923193" y="794238"/>
                  <a:pt x="941152" y="789399"/>
                  <a:pt x="958362" y="782515"/>
                </a:cubicBezTo>
                <a:cubicBezTo>
                  <a:pt x="970531" y="777647"/>
                  <a:pt x="981097" y="769075"/>
                  <a:pt x="993531" y="764930"/>
                </a:cubicBezTo>
                <a:cubicBezTo>
                  <a:pt x="1007708" y="760204"/>
                  <a:pt x="1022839" y="759069"/>
                  <a:pt x="1037493" y="756138"/>
                </a:cubicBezTo>
                <a:cubicBezTo>
                  <a:pt x="1034562" y="767861"/>
                  <a:pt x="1039508" y="785903"/>
                  <a:pt x="1028700" y="791307"/>
                </a:cubicBezTo>
                <a:cubicBezTo>
                  <a:pt x="1019249" y="796033"/>
                  <a:pt x="1006615" y="783379"/>
                  <a:pt x="1002323" y="773723"/>
                </a:cubicBezTo>
                <a:cubicBezTo>
                  <a:pt x="957306" y="672434"/>
                  <a:pt x="1015312" y="733957"/>
                  <a:pt x="984739" y="703384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1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DD193-F452-063D-7509-DCA3D04D8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7216-DF8D-3609-1A7F-54213944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also return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CC19-33BF-9A33-52BC-559AADF22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653FF-DF2E-815A-8115-9CB8E0ACF4F1}"/>
              </a:ext>
            </a:extLst>
          </p:cNvPr>
          <p:cNvSpPr txBox="1"/>
          <p:nvPr/>
        </p:nvSpPr>
        <p:spPr>
          <a:xfrm>
            <a:off x="533400" y="4650041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Python keyword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95A8F73C-E938-47AE-A6C9-073C243580BC}"/>
              </a:ext>
            </a:extLst>
          </p:cNvPr>
          <p:cNvSpPr/>
          <p:nvPr/>
        </p:nvSpPr>
        <p:spPr bwMode="auto">
          <a:xfrm rot="3822442">
            <a:off x="1211530" y="4129733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33DAEA-5B00-8977-F1AD-34BF3288F976}"/>
              </a:ext>
            </a:extLst>
          </p:cNvPr>
          <p:cNvSpPr/>
          <p:nvPr/>
        </p:nvSpPr>
        <p:spPr bwMode="auto">
          <a:xfrm rot="16200000">
            <a:off x="1572578" y="3532822"/>
            <a:ext cx="45719" cy="136207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9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2089F-80D0-C55C-DF3E-16D48B17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F7BB-2CFE-D15D-1F18-061168C5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also return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BE1E3-4BC3-2BCC-7219-62E5FE76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55A63-F3E9-87EE-94D2-38B29C958480}"/>
              </a:ext>
            </a:extLst>
          </p:cNvPr>
          <p:cNvSpPr txBox="1"/>
          <p:nvPr/>
        </p:nvSpPr>
        <p:spPr>
          <a:xfrm>
            <a:off x="911981" y="4648200"/>
            <a:ext cx="3418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Value to be returned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146177-9A74-E36D-A521-86A1851998E3}"/>
              </a:ext>
            </a:extLst>
          </p:cNvPr>
          <p:cNvSpPr/>
          <p:nvPr/>
        </p:nvSpPr>
        <p:spPr bwMode="auto">
          <a:xfrm rot="3822442">
            <a:off x="2430731" y="4163585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4FEBBD-A4B3-9038-D3CE-0BD6A2B79083}"/>
              </a:ext>
            </a:extLst>
          </p:cNvPr>
          <p:cNvSpPr/>
          <p:nvPr/>
        </p:nvSpPr>
        <p:spPr bwMode="auto">
          <a:xfrm rot="16200000">
            <a:off x="3096578" y="3532822"/>
            <a:ext cx="45719" cy="136207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4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8CFD-0676-9E68-51C0-C10444BE3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06BB-CA11-2541-E6BD-1EAEF7A2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also return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88344-E777-92B3-C9B4-500B38EB8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8585D66-5844-6336-41BD-4C518FC4879A}"/>
              </a:ext>
            </a:extLst>
          </p:cNvPr>
          <p:cNvSpPr/>
          <p:nvPr/>
        </p:nvSpPr>
        <p:spPr bwMode="auto">
          <a:xfrm>
            <a:off x="2277208" y="3759317"/>
            <a:ext cx="1354228" cy="487368"/>
          </a:xfrm>
          <a:custGeom>
            <a:avLst/>
            <a:gdLst>
              <a:gd name="connsiteX0" fmla="*/ 52754 w 1354228"/>
              <a:gd name="connsiteY0" fmla="*/ 241183 h 487368"/>
              <a:gd name="connsiteX1" fmla="*/ 149469 w 1354228"/>
              <a:gd name="connsiteY1" fmla="*/ 153260 h 487368"/>
              <a:gd name="connsiteX2" fmla="*/ 193430 w 1354228"/>
              <a:gd name="connsiteY2" fmla="*/ 135675 h 487368"/>
              <a:gd name="connsiteX3" fmla="*/ 272561 w 1354228"/>
              <a:gd name="connsiteY3" fmla="*/ 91714 h 487368"/>
              <a:gd name="connsiteX4" fmla="*/ 395654 w 1354228"/>
              <a:gd name="connsiteY4" fmla="*/ 82921 h 487368"/>
              <a:gd name="connsiteX5" fmla="*/ 527538 w 1354228"/>
              <a:gd name="connsiteY5" fmla="*/ 47752 h 487368"/>
              <a:gd name="connsiteX6" fmla="*/ 800100 w 1354228"/>
              <a:gd name="connsiteY6" fmla="*/ 21375 h 487368"/>
              <a:gd name="connsiteX7" fmla="*/ 1169377 w 1354228"/>
              <a:gd name="connsiteY7" fmla="*/ 30168 h 487368"/>
              <a:gd name="connsiteX8" fmla="*/ 1213338 w 1354228"/>
              <a:gd name="connsiteY8" fmla="*/ 56545 h 487368"/>
              <a:gd name="connsiteX9" fmla="*/ 1266092 w 1354228"/>
              <a:gd name="connsiteY9" fmla="*/ 65337 h 487368"/>
              <a:gd name="connsiteX10" fmla="*/ 1301261 w 1354228"/>
              <a:gd name="connsiteY10" fmla="*/ 100506 h 487368"/>
              <a:gd name="connsiteX11" fmla="*/ 1327638 w 1354228"/>
              <a:gd name="connsiteY11" fmla="*/ 118091 h 487368"/>
              <a:gd name="connsiteX12" fmla="*/ 1345223 w 1354228"/>
              <a:gd name="connsiteY12" fmla="*/ 162052 h 487368"/>
              <a:gd name="connsiteX13" fmla="*/ 1336430 w 1354228"/>
              <a:gd name="connsiteY13" fmla="*/ 293937 h 487368"/>
              <a:gd name="connsiteX14" fmla="*/ 1283677 w 1354228"/>
              <a:gd name="connsiteY14" fmla="*/ 346691 h 487368"/>
              <a:gd name="connsiteX15" fmla="*/ 1266092 w 1354228"/>
              <a:gd name="connsiteY15" fmla="*/ 373068 h 487368"/>
              <a:gd name="connsiteX16" fmla="*/ 1230923 w 1354228"/>
              <a:gd name="connsiteY16" fmla="*/ 399445 h 487368"/>
              <a:gd name="connsiteX17" fmla="*/ 1204546 w 1354228"/>
              <a:gd name="connsiteY17" fmla="*/ 425821 h 487368"/>
              <a:gd name="connsiteX18" fmla="*/ 940777 w 1354228"/>
              <a:gd name="connsiteY18" fmla="*/ 478575 h 487368"/>
              <a:gd name="connsiteX19" fmla="*/ 527538 w 1354228"/>
              <a:gd name="connsiteY19" fmla="*/ 487368 h 487368"/>
              <a:gd name="connsiteX20" fmla="*/ 413238 w 1354228"/>
              <a:gd name="connsiteY20" fmla="*/ 478575 h 487368"/>
              <a:gd name="connsiteX21" fmla="*/ 281354 w 1354228"/>
              <a:gd name="connsiteY21" fmla="*/ 469783 h 487368"/>
              <a:gd name="connsiteX22" fmla="*/ 254977 w 1354228"/>
              <a:gd name="connsiteY22" fmla="*/ 452198 h 487368"/>
              <a:gd name="connsiteX23" fmla="*/ 131884 w 1354228"/>
              <a:gd name="connsiteY23" fmla="*/ 381860 h 487368"/>
              <a:gd name="connsiteX24" fmla="*/ 0 w 1354228"/>
              <a:gd name="connsiteY24" fmla="*/ 329106 h 487368"/>
              <a:gd name="connsiteX25" fmla="*/ 17584 w 1354228"/>
              <a:gd name="connsiteY25" fmla="*/ 293937 h 487368"/>
              <a:gd name="connsiteX26" fmla="*/ 43961 w 1354228"/>
              <a:gd name="connsiteY26" fmla="*/ 276352 h 487368"/>
              <a:gd name="connsiteX27" fmla="*/ 52754 w 1354228"/>
              <a:gd name="connsiteY27" fmla="*/ 241183 h 48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54228" h="487368">
                <a:moveTo>
                  <a:pt x="52754" y="241183"/>
                </a:moveTo>
                <a:cubicBezTo>
                  <a:pt x="70339" y="220668"/>
                  <a:pt x="87740" y="189269"/>
                  <a:pt x="149469" y="153260"/>
                </a:cubicBezTo>
                <a:cubicBezTo>
                  <a:pt x="163102" y="145308"/>
                  <a:pt x="179634" y="143340"/>
                  <a:pt x="193430" y="135675"/>
                </a:cubicBezTo>
                <a:cubicBezTo>
                  <a:pt x="232054" y="114217"/>
                  <a:pt x="224873" y="99244"/>
                  <a:pt x="272561" y="91714"/>
                </a:cubicBezTo>
                <a:cubicBezTo>
                  <a:pt x="313193" y="85298"/>
                  <a:pt x="354623" y="85852"/>
                  <a:pt x="395654" y="82921"/>
                </a:cubicBezTo>
                <a:cubicBezTo>
                  <a:pt x="484325" y="38586"/>
                  <a:pt x="412424" y="66938"/>
                  <a:pt x="527538" y="47752"/>
                </a:cubicBezTo>
                <a:cubicBezTo>
                  <a:pt x="734814" y="13206"/>
                  <a:pt x="424080" y="38468"/>
                  <a:pt x="800100" y="21375"/>
                </a:cubicBezTo>
                <a:cubicBezTo>
                  <a:pt x="936945" y="-12835"/>
                  <a:pt x="883357" y="-3090"/>
                  <a:pt x="1169377" y="30168"/>
                </a:cubicBezTo>
                <a:cubicBezTo>
                  <a:pt x="1186352" y="32142"/>
                  <a:pt x="1197278" y="50705"/>
                  <a:pt x="1213338" y="56545"/>
                </a:cubicBezTo>
                <a:cubicBezTo>
                  <a:pt x="1230092" y="62637"/>
                  <a:pt x="1248507" y="62406"/>
                  <a:pt x="1266092" y="65337"/>
                </a:cubicBezTo>
                <a:cubicBezTo>
                  <a:pt x="1277815" y="77060"/>
                  <a:pt x="1288673" y="89717"/>
                  <a:pt x="1301261" y="100506"/>
                </a:cubicBezTo>
                <a:cubicBezTo>
                  <a:pt x="1309284" y="107383"/>
                  <a:pt x="1321496" y="109492"/>
                  <a:pt x="1327638" y="118091"/>
                </a:cubicBezTo>
                <a:cubicBezTo>
                  <a:pt x="1336812" y="130934"/>
                  <a:pt x="1339361" y="147398"/>
                  <a:pt x="1345223" y="162052"/>
                </a:cubicBezTo>
                <a:cubicBezTo>
                  <a:pt x="1352447" y="212624"/>
                  <a:pt x="1364855" y="244192"/>
                  <a:pt x="1336430" y="293937"/>
                </a:cubicBezTo>
                <a:cubicBezTo>
                  <a:pt x="1324092" y="315529"/>
                  <a:pt x="1297472" y="325999"/>
                  <a:pt x="1283677" y="346691"/>
                </a:cubicBezTo>
                <a:cubicBezTo>
                  <a:pt x="1277815" y="355483"/>
                  <a:pt x="1273564" y="365596"/>
                  <a:pt x="1266092" y="373068"/>
                </a:cubicBezTo>
                <a:cubicBezTo>
                  <a:pt x="1255730" y="383430"/>
                  <a:pt x="1242049" y="389909"/>
                  <a:pt x="1230923" y="399445"/>
                </a:cubicBezTo>
                <a:cubicBezTo>
                  <a:pt x="1221482" y="407537"/>
                  <a:pt x="1216091" y="421203"/>
                  <a:pt x="1204546" y="425821"/>
                </a:cubicBezTo>
                <a:cubicBezTo>
                  <a:pt x="1098994" y="468041"/>
                  <a:pt x="1047569" y="475015"/>
                  <a:pt x="940777" y="478575"/>
                </a:cubicBezTo>
                <a:cubicBezTo>
                  <a:pt x="803076" y="483165"/>
                  <a:pt x="665284" y="484437"/>
                  <a:pt x="527538" y="487368"/>
                </a:cubicBezTo>
                <a:lnTo>
                  <a:pt x="413238" y="478575"/>
                </a:lnTo>
                <a:cubicBezTo>
                  <a:pt x="369291" y="475436"/>
                  <a:pt x="324813" y="477026"/>
                  <a:pt x="281354" y="469783"/>
                </a:cubicBezTo>
                <a:cubicBezTo>
                  <a:pt x="270931" y="468046"/>
                  <a:pt x="264085" y="457556"/>
                  <a:pt x="254977" y="452198"/>
                </a:cubicBezTo>
                <a:cubicBezTo>
                  <a:pt x="214244" y="428238"/>
                  <a:pt x="174442" y="402405"/>
                  <a:pt x="131884" y="381860"/>
                </a:cubicBezTo>
                <a:cubicBezTo>
                  <a:pt x="89245" y="361276"/>
                  <a:pt x="43961" y="346691"/>
                  <a:pt x="0" y="329106"/>
                </a:cubicBezTo>
                <a:cubicBezTo>
                  <a:pt x="5861" y="317383"/>
                  <a:pt x="9193" y="304006"/>
                  <a:pt x="17584" y="293937"/>
                </a:cubicBezTo>
                <a:cubicBezTo>
                  <a:pt x="24349" y="285819"/>
                  <a:pt x="38099" y="285144"/>
                  <a:pt x="43961" y="276352"/>
                </a:cubicBezTo>
                <a:cubicBezTo>
                  <a:pt x="50664" y="266298"/>
                  <a:pt x="35169" y="261698"/>
                  <a:pt x="52754" y="24118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043E18-4C7B-01AE-44B1-A0ECC5164B08}"/>
              </a:ext>
            </a:extLst>
          </p:cNvPr>
          <p:cNvSpPr/>
          <p:nvPr/>
        </p:nvSpPr>
        <p:spPr bwMode="auto">
          <a:xfrm>
            <a:off x="747346" y="4334608"/>
            <a:ext cx="2074985" cy="1178169"/>
          </a:xfrm>
          <a:custGeom>
            <a:avLst/>
            <a:gdLst>
              <a:gd name="connsiteX0" fmla="*/ 2074985 w 2074985"/>
              <a:gd name="connsiteY0" fmla="*/ 0 h 1178169"/>
              <a:gd name="connsiteX1" fmla="*/ 2031023 w 2074985"/>
              <a:gd name="connsiteY1" fmla="*/ 26377 h 1178169"/>
              <a:gd name="connsiteX2" fmla="*/ 1987062 w 2074985"/>
              <a:gd name="connsiteY2" fmla="*/ 61546 h 1178169"/>
              <a:gd name="connsiteX3" fmla="*/ 1890346 w 2074985"/>
              <a:gd name="connsiteY3" fmla="*/ 87923 h 1178169"/>
              <a:gd name="connsiteX4" fmla="*/ 1820008 w 2074985"/>
              <a:gd name="connsiteY4" fmla="*/ 131884 h 1178169"/>
              <a:gd name="connsiteX5" fmla="*/ 1793631 w 2074985"/>
              <a:gd name="connsiteY5" fmla="*/ 158261 h 1178169"/>
              <a:gd name="connsiteX6" fmla="*/ 1749669 w 2074985"/>
              <a:gd name="connsiteY6" fmla="*/ 175846 h 1178169"/>
              <a:gd name="connsiteX7" fmla="*/ 1696916 w 2074985"/>
              <a:gd name="connsiteY7" fmla="*/ 193430 h 1178169"/>
              <a:gd name="connsiteX8" fmla="*/ 1494692 w 2074985"/>
              <a:gd name="connsiteY8" fmla="*/ 211015 h 1178169"/>
              <a:gd name="connsiteX9" fmla="*/ 1230923 w 2074985"/>
              <a:gd name="connsiteY9" fmla="*/ 219807 h 1178169"/>
              <a:gd name="connsiteX10" fmla="*/ 914400 w 2074985"/>
              <a:gd name="connsiteY10" fmla="*/ 237392 h 1178169"/>
              <a:gd name="connsiteX11" fmla="*/ 879231 w 2074985"/>
              <a:gd name="connsiteY11" fmla="*/ 246184 h 1178169"/>
              <a:gd name="connsiteX12" fmla="*/ 703385 w 2074985"/>
              <a:gd name="connsiteY12" fmla="*/ 325315 h 1178169"/>
              <a:gd name="connsiteX13" fmla="*/ 501162 w 2074985"/>
              <a:gd name="connsiteY13" fmla="*/ 369277 h 1178169"/>
              <a:gd name="connsiteX14" fmla="*/ 430823 w 2074985"/>
              <a:gd name="connsiteY14" fmla="*/ 413238 h 1178169"/>
              <a:gd name="connsiteX15" fmla="*/ 422031 w 2074985"/>
              <a:gd name="connsiteY15" fmla="*/ 448407 h 1178169"/>
              <a:gd name="connsiteX16" fmla="*/ 404446 w 2074985"/>
              <a:gd name="connsiteY16" fmla="*/ 483577 h 1178169"/>
              <a:gd name="connsiteX17" fmla="*/ 272562 w 2074985"/>
              <a:gd name="connsiteY17" fmla="*/ 633046 h 1178169"/>
              <a:gd name="connsiteX18" fmla="*/ 246185 w 2074985"/>
              <a:gd name="connsiteY18" fmla="*/ 650630 h 1178169"/>
              <a:gd name="connsiteX19" fmla="*/ 237392 w 2074985"/>
              <a:gd name="connsiteY19" fmla="*/ 694592 h 1178169"/>
              <a:gd name="connsiteX20" fmla="*/ 202223 w 2074985"/>
              <a:gd name="connsiteY20" fmla="*/ 773723 h 1178169"/>
              <a:gd name="connsiteX21" fmla="*/ 123092 w 2074985"/>
              <a:gd name="connsiteY21" fmla="*/ 914400 h 1178169"/>
              <a:gd name="connsiteX22" fmla="*/ 114300 w 2074985"/>
              <a:gd name="connsiteY22" fmla="*/ 949569 h 1178169"/>
              <a:gd name="connsiteX23" fmla="*/ 79131 w 2074985"/>
              <a:gd name="connsiteY23" fmla="*/ 1125415 h 1178169"/>
              <a:gd name="connsiteX24" fmla="*/ 52754 w 2074985"/>
              <a:gd name="connsiteY24" fmla="*/ 1081454 h 1178169"/>
              <a:gd name="connsiteX25" fmla="*/ 26377 w 2074985"/>
              <a:gd name="connsiteY25" fmla="*/ 1046284 h 1178169"/>
              <a:gd name="connsiteX26" fmla="*/ 17585 w 2074985"/>
              <a:gd name="connsiteY26" fmla="*/ 1002323 h 1178169"/>
              <a:gd name="connsiteX27" fmla="*/ 8792 w 2074985"/>
              <a:gd name="connsiteY27" fmla="*/ 975946 h 1178169"/>
              <a:gd name="connsiteX28" fmla="*/ 0 w 2074985"/>
              <a:gd name="connsiteY28" fmla="*/ 1019907 h 1178169"/>
              <a:gd name="connsiteX29" fmla="*/ 17585 w 2074985"/>
              <a:gd name="connsiteY29" fmla="*/ 1107830 h 1178169"/>
              <a:gd name="connsiteX30" fmla="*/ 35169 w 2074985"/>
              <a:gd name="connsiteY30" fmla="*/ 1134207 h 1178169"/>
              <a:gd name="connsiteX31" fmla="*/ 61546 w 2074985"/>
              <a:gd name="connsiteY31" fmla="*/ 1169377 h 1178169"/>
              <a:gd name="connsiteX32" fmla="*/ 87923 w 2074985"/>
              <a:gd name="connsiteY32" fmla="*/ 1178169 h 1178169"/>
              <a:gd name="connsiteX33" fmla="*/ 158262 w 2074985"/>
              <a:gd name="connsiteY33" fmla="*/ 1151792 h 1178169"/>
              <a:gd name="connsiteX34" fmla="*/ 211016 w 2074985"/>
              <a:gd name="connsiteY34" fmla="*/ 1134207 h 1178169"/>
              <a:gd name="connsiteX35" fmla="*/ 237392 w 2074985"/>
              <a:gd name="connsiteY35" fmla="*/ 1125415 h 1178169"/>
              <a:gd name="connsiteX36" fmla="*/ 263769 w 2074985"/>
              <a:gd name="connsiteY36" fmla="*/ 1107830 h 1178169"/>
              <a:gd name="connsiteX37" fmla="*/ 298939 w 2074985"/>
              <a:gd name="connsiteY37" fmla="*/ 1055077 h 117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74985" h="1178169">
                <a:moveTo>
                  <a:pt x="2074985" y="0"/>
                </a:moveTo>
                <a:cubicBezTo>
                  <a:pt x="2060331" y="8792"/>
                  <a:pt x="2045023" y="16577"/>
                  <a:pt x="2031023" y="26377"/>
                </a:cubicBezTo>
                <a:cubicBezTo>
                  <a:pt x="2015649" y="37139"/>
                  <a:pt x="2003847" y="53154"/>
                  <a:pt x="1987062" y="61546"/>
                </a:cubicBezTo>
                <a:cubicBezTo>
                  <a:pt x="1976616" y="66769"/>
                  <a:pt x="1910693" y="82836"/>
                  <a:pt x="1890346" y="87923"/>
                </a:cubicBezTo>
                <a:cubicBezTo>
                  <a:pt x="1866900" y="102577"/>
                  <a:pt x="1842368" y="115622"/>
                  <a:pt x="1820008" y="131884"/>
                </a:cubicBezTo>
                <a:cubicBezTo>
                  <a:pt x="1809952" y="139197"/>
                  <a:pt x="1804175" y="151671"/>
                  <a:pt x="1793631" y="158261"/>
                </a:cubicBezTo>
                <a:cubicBezTo>
                  <a:pt x="1780247" y="166626"/>
                  <a:pt x="1764502" y="170452"/>
                  <a:pt x="1749669" y="175846"/>
                </a:cubicBezTo>
                <a:cubicBezTo>
                  <a:pt x="1732249" y="182180"/>
                  <a:pt x="1715199" y="190383"/>
                  <a:pt x="1696916" y="193430"/>
                </a:cubicBezTo>
                <a:cubicBezTo>
                  <a:pt x="1602763" y="209123"/>
                  <a:pt x="1640035" y="204830"/>
                  <a:pt x="1494692" y="211015"/>
                </a:cubicBezTo>
                <a:lnTo>
                  <a:pt x="1230923" y="219807"/>
                </a:lnTo>
                <a:cubicBezTo>
                  <a:pt x="1045841" y="242944"/>
                  <a:pt x="1299799" y="213305"/>
                  <a:pt x="914400" y="237392"/>
                </a:cubicBezTo>
                <a:cubicBezTo>
                  <a:pt x="902340" y="238146"/>
                  <a:pt x="890385" y="241536"/>
                  <a:pt x="879231" y="246184"/>
                </a:cubicBezTo>
                <a:cubicBezTo>
                  <a:pt x="819899" y="270906"/>
                  <a:pt x="766195" y="311661"/>
                  <a:pt x="703385" y="325315"/>
                </a:cubicBezTo>
                <a:lnTo>
                  <a:pt x="501162" y="369277"/>
                </a:lnTo>
                <a:cubicBezTo>
                  <a:pt x="477716" y="383931"/>
                  <a:pt x="450374" y="393687"/>
                  <a:pt x="430823" y="413238"/>
                </a:cubicBezTo>
                <a:cubicBezTo>
                  <a:pt x="422278" y="421782"/>
                  <a:pt x="426274" y="437093"/>
                  <a:pt x="422031" y="448407"/>
                </a:cubicBezTo>
                <a:cubicBezTo>
                  <a:pt x="417429" y="460680"/>
                  <a:pt x="412064" y="472911"/>
                  <a:pt x="404446" y="483577"/>
                </a:cubicBezTo>
                <a:cubicBezTo>
                  <a:pt x="365313" y="538364"/>
                  <a:pt x="322515" y="588089"/>
                  <a:pt x="272562" y="633046"/>
                </a:cubicBezTo>
                <a:cubicBezTo>
                  <a:pt x="264708" y="640115"/>
                  <a:pt x="254977" y="644769"/>
                  <a:pt x="246185" y="650630"/>
                </a:cubicBezTo>
                <a:cubicBezTo>
                  <a:pt x="243254" y="665284"/>
                  <a:pt x="241686" y="680278"/>
                  <a:pt x="237392" y="694592"/>
                </a:cubicBezTo>
                <a:cubicBezTo>
                  <a:pt x="224703" y="736889"/>
                  <a:pt x="218759" y="735926"/>
                  <a:pt x="202223" y="773723"/>
                </a:cubicBezTo>
                <a:cubicBezTo>
                  <a:pt x="147410" y="899009"/>
                  <a:pt x="187150" y="850342"/>
                  <a:pt x="123092" y="914400"/>
                </a:cubicBezTo>
                <a:cubicBezTo>
                  <a:pt x="120161" y="926123"/>
                  <a:pt x="115347" y="937531"/>
                  <a:pt x="114300" y="949569"/>
                </a:cubicBezTo>
                <a:cubicBezTo>
                  <a:pt x="98789" y="1127955"/>
                  <a:pt x="159444" y="1098645"/>
                  <a:pt x="79131" y="1125415"/>
                </a:cubicBezTo>
                <a:cubicBezTo>
                  <a:pt x="70339" y="1110761"/>
                  <a:pt x="62233" y="1095673"/>
                  <a:pt x="52754" y="1081454"/>
                </a:cubicBezTo>
                <a:cubicBezTo>
                  <a:pt x="44625" y="1069261"/>
                  <a:pt x="32329" y="1059675"/>
                  <a:pt x="26377" y="1046284"/>
                </a:cubicBezTo>
                <a:cubicBezTo>
                  <a:pt x="20308" y="1032628"/>
                  <a:pt x="21210" y="1016821"/>
                  <a:pt x="17585" y="1002323"/>
                </a:cubicBezTo>
                <a:cubicBezTo>
                  <a:pt x="15337" y="993332"/>
                  <a:pt x="11723" y="984738"/>
                  <a:pt x="8792" y="975946"/>
                </a:cubicBezTo>
                <a:cubicBezTo>
                  <a:pt x="5861" y="990600"/>
                  <a:pt x="0" y="1004963"/>
                  <a:pt x="0" y="1019907"/>
                </a:cubicBezTo>
                <a:cubicBezTo>
                  <a:pt x="0" y="1027185"/>
                  <a:pt x="11774" y="1094271"/>
                  <a:pt x="17585" y="1107830"/>
                </a:cubicBezTo>
                <a:cubicBezTo>
                  <a:pt x="21748" y="1117543"/>
                  <a:pt x="29027" y="1125608"/>
                  <a:pt x="35169" y="1134207"/>
                </a:cubicBezTo>
                <a:cubicBezTo>
                  <a:pt x="43686" y="1146132"/>
                  <a:pt x="50288" y="1159996"/>
                  <a:pt x="61546" y="1169377"/>
                </a:cubicBezTo>
                <a:cubicBezTo>
                  <a:pt x="68666" y="1175310"/>
                  <a:pt x="79131" y="1175238"/>
                  <a:pt x="87923" y="1178169"/>
                </a:cubicBezTo>
                <a:cubicBezTo>
                  <a:pt x="192142" y="1157326"/>
                  <a:pt x="84170" y="1184723"/>
                  <a:pt x="158262" y="1151792"/>
                </a:cubicBezTo>
                <a:cubicBezTo>
                  <a:pt x="175200" y="1144264"/>
                  <a:pt x="193431" y="1140069"/>
                  <a:pt x="211016" y="1134207"/>
                </a:cubicBezTo>
                <a:lnTo>
                  <a:pt x="237392" y="1125415"/>
                </a:lnTo>
                <a:cubicBezTo>
                  <a:pt x="246184" y="1119553"/>
                  <a:pt x="256297" y="1115302"/>
                  <a:pt x="263769" y="1107830"/>
                </a:cubicBezTo>
                <a:cubicBezTo>
                  <a:pt x="263772" y="1107827"/>
                  <a:pt x="298937" y="1055080"/>
                  <a:pt x="298939" y="1055077"/>
                </a:cubicBez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80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CF52-CBCB-4D0E-9363-0354BA6C4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5137-9F11-1A23-5F05-012A8018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5738"/>
            <a:ext cx="8839200" cy="457200"/>
          </a:xfrm>
        </p:spPr>
        <p:txBody>
          <a:bodyPr/>
          <a:lstStyle/>
          <a:p>
            <a:r>
              <a:rPr lang="en-US" dirty="0"/>
              <a:t>Use an assignment to store returned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9A3C1-CDC1-79DB-8B71-F75610BB3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(total)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99654-6FB9-C406-1B96-74D5F63139F0}"/>
              </a:ext>
            </a:extLst>
          </p:cNvPr>
          <p:cNvSpPr txBox="1"/>
          <p:nvPr/>
        </p:nvSpPr>
        <p:spPr>
          <a:xfrm>
            <a:off x="3505200" y="5870555"/>
            <a:ext cx="5184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Returned values can be stored </a:t>
            </a:r>
          </a:p>
          <a:p>
            <a:r>
              <a:rPr lang="en-US" sz="2800" dirty="0">
                <a:solidFill>
                  <a:srgbClr val="FF0066"/>
                </a:solidFill>
              </a:rPr>
              <a:t>and used outside the function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A48E58E-EE63-CBD0-5ADB-DDBDC382A298}"/>
              </a:ext>
            </a:extLst>
          </p:cNvPr>
          <p:cNvSpPr/>
          <p:nvPr/>
        </p:nvSpPr>
        <p:spPr bwMode="auto">
          <a:xfrm rot="15636685">
            <a:off x="3164625" y="6067812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0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99FA-352A-5E3E-593D-3151BAB8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2CD9-A8A0-357C-05D3-B3F7A5DC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F3985-19A1-81F3-A49D-6857579F802C}"/>
              </a:ext>
            </a:extLst>
          </p:cNvPr>
          <p:cNvSpPr txBox="1"/>
          <p:nvPr/>
        </p:nvSpPr>
        <p:spPr>
          <a:xfrm>
            <a:off x="381000" y="1219200"/>
            <a:ext cx="740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function, </a:t>
            </a:r>
            <a:r>
              <a:rPr lang="en-US" dirty="0" err="1"/>
              <a:t>compute_slope</a:t>
            </a:r>
            <a:r>
              <a:rPr lang="en-US" dirty="0"/>
              <a:t> that computes the slope of a line, </a:t>
            </a:r>
          </a:p>
          <a:p>
            <a:r>
              <a:rPr lang="en-US" dirty="0"/>
              <a:t>given a rise and a run (assume run is not zero).  Then call the function </a:t>
            </a:r>
          </a:p>
          <a:p>
            <a:r>
              <a:rPr lang="en-US" dirty="0"/>
              <a:t>with rise 10 and run 20.</a:t>
            </a:r>
          </a:p>
        </p:txBody>
      </p:sp>
    </p:spTree>
    <p:extLst>
      <p:ext uri="{BB962C8B-B14F-4D97-AF65-F5344CB8AC3E}">
        <p14:creationId xmlns:p14="http://schemas.microsoft.com/office/powerpoint/2010/main" val="751825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587C-B4A1-4E0F-49A2-1995315B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03C4-FDFD-7AE9-96AB-FE4093E9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89ED-C138-5D52-3ACB-92DD6D568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en-US" sz="2800" dirty="0" err="1">
                <a:solidFill>
                  <a:srgbClr val="5E2CBC"/>
                </a:solidFill>
                <a:latin typeface="Consolas" panose="020B0609020204030204" pitchFamily="49" charset="0"/>
              </a:rPr>
              <a:t>_slope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1080"/>
                </a:solidFill>
                <a:latin typeface="Consolas" panose="020B0609020204030204" pitchFamily="49" charset="0"/>
              </a:rPr>
              <a:t>rise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1080"/>
                </a:solidFill>
                <a:latin typeface="Consolas" panose="020B0609020204030204" pitchFamily="49" charset="0"/>
              </a:rPr>
              <a:t>run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slope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    based on rise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 and run."""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dirty="0" err="1">
                <a:solidFill>
                  <a:srgbClr val="292929"/>
                </a:solidFill>
                <a:latin typeface="Consolas" panose="020B0609020204030204" pitchFamily="49" charset="0"/>
              </a:rPr>
              <a:t>theSlope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rise/</a:t>
            </a:r>
            <a:r>
              <a:rPr lang="en-US" sz="2800" dirty="0">
                <a:solidFill>
                  <a:srgbClr val="292929"/>
                </a:solidFill>
                <a:latin typeface="Consolas" panose="020B0609020204030204" pitchFamily="49" charset="0"/>
              </a:rPr>
              <a:t>run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92929"/>
                </a:solidFill>
                <a:latin typeface="Consolas" panose="020B0609020204030204" pitchFamily="49" charset="0"/>
              </a:rPr>
              <a:t>theS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lope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29292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92929"/>
                </a:solidFill>
                <a:latin typeface="Consolas" panose="020B0609020204030204" pitchFamily="49" charset="0"/>
              </a:rPr>
              <a:t>mySlope</a:t>
            </a:r>
            <a:r>
              <a:rPr lang="en-US" sz="2800" dirty="0">
                <a:solidFill>
                  <a:srgbClr val="292929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292929"/>
                </a:solidFill>
                <a:latin typeface="Consolas" panose="020B0609020204030204" pitchFamily="49" charset="0"/>
              </a:rPr>
              <a:t>compute_slope</a:t>
            </a:r>
            <a:r>
              <a:rPr lang="en-US" sz="2800" dirty="0">
                <a:solidFill>
                  <a:srgbClr val="292929"/>
                </a:solidFill>
                <a:latin typeface="Consolas" panose="020B0609020204030204" pitchFamily="49" charset="0"/>
              </a:rPr>
              <a:t>(10,20)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7D1C2-C1D3-737B-4664-2AF9FE53B932}"/>
              </a:ext>
            </a:extLst>
          </p:cNvPr>
          <p:cNvSpPr txBox="1"/>
          <p:nvPr/>
        </p:nvSpPr>
        <p:spPr>
          <a:xfrm>
            <a:off x="381000" y="1219200"/>
            <a:ext cx="740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function, </a:t>
            </a:r>
            <a:r>
              <a:rPr lang="en-US" dirty="0" err="1"/>
              <a:t>compute_slope</a:t>
            </a:r>
            <a:r>
              <a:rPr lang="en-US" dirty="0"/>
              <a:t> that computes the slope of a line, </a:t>
            </a:r>
          </a:p>
          <a:p>
            <a:r>
              <a:rPr lang="en-US" dirty="0"/>
              <a:t>given a rise and a run (assume run is not zero).  Then call the function </a:t>
            </a:r>
          </a:p>
          <a:p>
            <a:r>
              <a:rPr lang="en-US" dirty="0"/>
              <a:t>with rise 10 and run 20.</a:t>
            </a:r>
          </a:p>
        </p:txBody>
      </p:sp>
    </p:spTree>
    <p:extLst>
      <p:ext uri="{BB962C8B-B14F-4D97-AF65-F5344CB8AC3E}">
        <p14:creationId xmlns:p14="http://schemas.microsoft.com/office/powerpoint/2010/main" val="2840648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C87B-50DA-2FF0-4C5C-763C469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97C2-FA2A-003C-819E-CE4AABCD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a function, call it by its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0BCF2-3E17-559E-CA62-6C62DF77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stuff</a:t>
            </a:r>
          </a:p>
          <a:p>
            <a:pPr marL="0" indent="0">
              <a:buNone/>
            </a:pPr>
            <a:b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"""Add a and b and return the result."""</a:t>
            </a: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b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multipy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"""Print every five years between 1980 and 2005."""</a:t>
            </a: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yrs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1980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2005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yr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yrs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yr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15151"/>
                </a:solidFill>
                <a:effectLst/>
                <a:latin typeface="Consolas" panose="020B0609020204030204" pitchFamily="49" charset="0"/>
              </a:rPr>
              <a:t># Do lots of other things</a:t>
            </a: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(total)</a:t>
            </a:r>
          </a:p>
        </p:txBody>
      </p:sp>
    </p:spTree>
    <p:extLst>
      <p:ext uri="{BB962C8B-B14F-4D97-AF65-F5344CB8AC3E}">
        <p14:creationId xmlns:p14="http://schemas.microsoft.com/office/powerpoint/2010/main" val="175883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90E5F-8377-1673-0A15-B875811A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0BA1-0FEF-1F02-5A06-30293B6F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EF5D0-0CE5-3CC7-1FC2-F9604109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58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178C2-71BB-C8E3-FDA9-6F17D7FD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66AD-2164-43B6-D8FD-365DAEEF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FC2F-1718-A7EA-E4A5-21026A6F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540F7-25BD-5A19-09EF-FE1A6B7F1C27}"/>
              </a:ext>
            </a:extLst>
          </p:cNvPr>
          <p:cNvSpPr txBox="1"/>
          <p:nvPr/>
        </p:nvSpPr>
        <p:spPr>
          <a:xfrm>
            <a:off x="4495800" y="21336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NameError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01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9D011E4-14CD-3891-05C3-1C858DEF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Describe these functions.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E6E1-9E39-9F87-5FC0-EAB38AF96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1400" dirty="0"/>
              <a:t>What arguments do they take? What do they return?  Are they methods or built-in functions?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myStr</a:t>
            </a:r>
            <a:r>
              <a:rPr lang="en-US" sz="1600" dirty="0"/>
              <a:t> = </a:t>
            </a:r>
            <a:r>
              <a:rPr lang="en-US" sz="1600" dirty="0" err="1"/>
              <a:t>myStr.capitalize</a:t>
            </a:r>
            <a:r>
              <a:rPr lang="en-US" sz="1600" dirty="0"/>
              <a:t>()</a:t>
            </a:r>
            <a:br>
              <a:rPr lang="en-US" sz="1600" dirty="0"/>
            </a:br>
            <a:r>
              <a:rPr lang="en-US" sz="1600" dirty="0"/>
              <a:t>no </a:t>
            </a:r>
            <a:r>
              <a:rPr lang="en-US" sz="1600" dirty="0" err="1"/>
              <a:t>args</a:t>
            </a:r>
            <a:r>
              <a:rPr lang="en-US" sz="1600" dirty="0"/>
              <a:t>, returns a string (the capitalized version of original string) . It’s string method.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myList.append</a:t>
            </a:r>
            <a:r>
              <a:rPr lang="en-US" sz="1600" dirty="0"/>
              <a:t>(5)</a:t>
            </a:r>
            <a:br>
              <a:rPr lang="en-US" sz="1600" dirty="0"/>
            </a:br>
            <a:r>
              <a:rPr lang="en-US" sz="1600" dirty="0"/>
              <a:t>1 </a:t>
            </a:r>
            <a:r>
              <a:rPr lang="en-US" sz="1600" dirty="0" err="1"/>
              <a:t>arg</a:t>
            </a:r>
            <a:r>
              <a:rPr lang="en-US" sz="1600" dirty="0"/>
              <a:t> (the item to append), no return value (it’s alters the list itself). It’s an in place list method.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myList.sort</a:t>
            </a:r>
            <a:r>
              <a:rPr lang="en-US" sz="1600" dirty="0"/>
              <a:t>()</a:t>
            </a:r>
            <a:br>
              <a:rPr lang="en-US" sz="1600" dirty="0"/>
            </a:br>
            <a:r>
              <a:rPr lang="en-US" sz="1600" dirty="0"/>
              <a:t>no arguments, no return value (it’s alters the list itself). It’s an in place list method.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myRange</a:t>
            </a:r>
            <a:r>
              <a:rPr lang="en-US" sz="1600" dirty="0"/>
              <a:t> = range(1,11)</a:t>
            </a:r>
            <a:br>
              <a:rPr lang="en-US" sz="1600" dirty="0"/>
            </a:br>
            <a:r>
              <a:rPr lang="en-US" sz="1600" dirty="0"/>
              <a:t>takes 1, 2, or 3 arguments, returns a list of numbers. It’s a built-in function.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myCount</a:t>
            </a:r>
            <a:r>
              <a:rPr lang="en-US" sz="1600" dirty="0"/>
              <a:t> = </a:t>
            </a:r>
            <a:r>
              <a:rPr lang="en-US" sz="1600" dirty="0" err="1"/>
              <a:t>arcpy.GetCount_management</a:t>
            </a:r>
            <a:r>
              <a:rPr lang="en-US" sz="1600" dirty="0"/>
              <a:t>(</a:t>
            </a:r>
            <a:r>
              <a:rPr lang="en-US" sz="1600" dirty="0" err="1"/>
              <a:t>myFile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takes 1 argument (the input file), returns a results object. It’s an </a:t>
            </a:r>
            <a:r>
              <a:rPr lang="en-US" sz="1600" dirty="0" err="1"/>
              <a:t>arcpy</a:t>
            </a:r>
            <a:r>
              <a:rPr lang="en-US" sz="1600" dirty="0"/>
              <a:t> method.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myStr</a:t>
            </a:r>
            <a:r>
              <a:rPr lang="en-US" sz="1600" dirty="0"/>
              <a:t> = “;”.join(</a:t>
            </a:r>
            <a:r>
              <a:rPr lang="en-US" sz="1600" dirty="0" err="1"/>
              <a:t>myList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takes 1 argument (the list of strings to be joined), returns a string. It’s string method.</a:t>
            </a:r>
            <a:br>
              <a:rPr lang="en-US" sz="1600" dirty="0"/>
            </a:br>
            <a:endParaRPr lang="en-US" sz="1600" dirty="0"/>
          </a:p>
          <a:p>
            <a:pPr eaLnBrk="1" hangingPunct="1"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344D-0724-147D-E5EE-E3AB2CAEC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2EA7-BA2E-D263-4C8E-136EEC38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 before function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AABD7-47AA-1A26-FBC0-F6AD7F77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F1020E-4FD2-26A4-CAE2-65E671BD91C1}"/>
              </a:ext>
            </a:extLst>
          </p:cNvPr>
          <p:cNvSpPr/>
          <p:nvPr/>
        </p:nvSpPr>
        <p:spPr bwMode="auto">
          <a:xfrm rot="1662138" flipH="1">
            <a:off x="1389103" y="1736065"/>
            <a:ext cx="976810" cy="425009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EAACDAB-AFFD-38F6-3B55-534B13F8886F}"/>
              </a:ext>
            </a:extLst>
          </p:cNvPr>
          <p:cNvSpPr/>
          <p:nvPr/>
        </p:nvSpPr>
        <p:spPr bwMode="auto">
          <a:xfrm>
            <a:off x="457200" y="1664494"/>
            <a:ext cx="2571777" cy="4071937"/>
          </a:xfrm>
          <a:custGeom>
            <a:avLst/>
            <a:gdLst>
              <a:gd name="connsiteX0" fmla="*/ 0 w 2571777"/>
              <a:gd name="connsiteY0" fmla="*/ 0 h 4071937"/>
              <a:gd name="connsiteX1" fmla="*/ 21431 w 2571777"/>
              <a:gd name="connsiteY1" fmla="*/ 35719 h 4071937"/>
              <a:gd name="connsiteX2" fmla="*/ 71438 w 2571777"/>
              <a:gd name="connsiteY2" fmla="*/ 135731 h 4071937"/>
              <a:gd name="connsiteX3" fmla="*/ 628650 w 2571777"/>
              <a:gd name="connsiteY3" fmla="*/ 792956 h 4071937"/>
              <a:gd name="connsiteX4" fmla="*/ 1114425 w 2571777"/>
              <a:gd name="connsiteY4" fmla="*/ 1264444 h 4071937"/>
              <a:gd name="connsiteX5" fmla="*/ 1457325 w 2571777"/>
              <a:gd name="connsiteY5" fmla="*/ 1535906 h 4071937"/>
              <a:gd name="connsiteX6" fmla="*/ 2043113 w 2571777"/>
              <a:gd name="connsiteY6" fmla="*/ 1993106 h 4071937"/>
              <a:gd name="connsiteX7" fmla="*/ 2150269 w 2571777"/>
              <a:gd name="connsiteY7" fmla="*/ 2135981 h 4071937"/>
              <a:gd name="connsiteX8" fmla="*/ 2164556 w 2571777"/>
              <a:gd name="connsiteY8" fmla="*/ 2314575 h 4071937"/>
              <a:gd name="connsiteX9" fmla="*/ 2171700 w 2571777"/>
              <a:gd name="connsiteY9" fmla="*/ 2493169 h 4071937"/>
              <a:gd name="connsiteX10" fmla="*/ 2200275 w 2571777"/>
              <a:gd name="connsiteY10" fmla="*/ 2693194 h 4071937"/>
              <a:gd name="connsiteX11" fmla="*/ 2507456 w 2571777"/>
              <a:gd name="connsiteY11" fmla="*/ 3243262 h 4071937"/>
              <a:gd name="connsiteX12" fmla="*/ 2514600 w 2571777"/>
              <a:gd name="connsiteY12" fmla="*/ 3386137 h 4071937"/>
              <a:gd name="connsiteX13" fmla="*/ 2500313 w 2571777"/>
              <a:gd name="connsiteY13" fmla="*/ 3607594 h 4071937"/>
              <a:gd name="connsiteX14" fmla="*/ 2521744 w 2571777"/>
              <a:gd name="connsiteY14" fmla="*/ 3943350 h 4071937"/>
              <a:gd name="connsiteX15" fmla="*/ 2557463 w 2571777"/>
              <a:gd name="connsiteY15" fmla="*/ 4043362 h 4071937"/>
              <a:gd name="connsiteX16" fmla="*/ 2571750 w 2571777"/>
              <a:gd name="connsiteY16" fmla="*/ 4071937 h 407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71777" h="4071937">
                <a:moveTo>
                  <a:pt x="0" y="0"/>
                </a:moveTo>
                <a:cubicBezTo>
                  <a:pt x="7144" y="11906"/>
                  <a:pt x="14964" y="23432"/>
                  <a:pt x="21431" y="35719"/>
                </a:cubicBezTo>
                <a:cubicBezTo>
                  <a:pt x="38791" y="68702"/>
                  <a:pt x="51099" y="104497"/>
                  <a:pt x="71438" y="135731"/>
                </a:cubicBezTo>
                <a:cubicBezTo>
                  <a:pt x="234563" y="386244"/>
                  <a:pt x="414701" y="565636"/>
                  <a:pt x="628650" y="792956"/>
                </a:cubicBezTo>
                <a:cubicBezTo>
                  <a:pt x="677034" y="844363"/>
                  <a:pt x="1024456" y="1193219"/>
                  <a:pt x="1114425" y="1264444"/>
                </a:cubicBezTo>
                <a:cubicBezTo>
                  <a:pt x="1228725" y="1354931"/>
                  <a:pt x="1338519" y="1451422"/>
                  <a:pt x="1457325" y="1535906"/>
                </a:cubicBezTo>
                <a:cubicBezTo>
                  <a:pt x="1681649" y="1695425"/>
                  <a:pt x="1849506" y="1799499"/>
                  <a:pt x="2043113" y="1993106"/>
                </a:cubicBezTo>
                <a:cubicBezTo>
                  <a:pt x="2085208" y="2035201"/>
                  <a:pt x="2114550" y="2088356"/>
                  <a:pt x="2150269" y="2135981"/>
                </a:cubicBezTo>
                <a:cubicBezTo>
                  <a:pt x="2155031" y="2195512"/>
                  <a:pt x="2160979" y="2254961"/>
                  <a:pt x="2164556" y="2314575"/>
                </a:cubicBezTo>
                <a:cubicBezTo>
                  <a:pt x="2168124" y="2374047"/>
                  <a:pt x="2166104" y="2433853"/>
                  <a:pt x="2171700" y="2493169"/>
                </a:cubicBezTo>
                <a:cubicBezTo>
                  <a:pt x="2178026" y="2560223"/>
                  <a:pt x="2172758" y="2631720"/>
                  <a:pt x="2200275" y="2693194"/>
                </a:cubicBezTo>
                <a:cubicBezTo>
                  <a:pt x="2286076" y="2884876"/>
                  <a:pt x="2507456" y="3243262"/>
                  <a:pt x="2507456" y="3243262"/>
                </a:cubicBezTo>
                <a:cubicBezTo>
                  <a:pt x="2509837" y="3290887"/>
                  <a:pt x="2514600" y="3338453"/>
                  <a:pt x="2514600" y="3386137"/>
                </a:cubicBezTo>
                <a:cubicBezTo>
                  <a:pt x="2514600" y="3430451"/>
                  <a:pt x="2504336" y="3555293"/>
                  <a:pt x="2500313" y="3607594"/>
                </a:cubicBezTo>
                <a:cubicBezTo>
                  <a:pt x="2507457" y="3719513"/>
                  <a:pt x="2507161" y="3832156"/>
                  <a:pt x="2521744" y="3943350"/>
                </a:cubicBezTo>
                <a:cubicBezTo>
                  <a:pt x="2526347" y="3978449"/>
                  <a:pt x="2543985" y="4010629"/>
                  <a:pt x="2557463" y="4043362"/>
                </a:cubicBezTo>
                <a:cubicBezTo>
                  <a:pt x="2573071" y="4081267"/>
                  <a:pt x="2571750" y="4052189"/>
                  <a:pt x="2571750" y="4071937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0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8601E-8BAC-F60C-D098-FAEA5521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0398-1A69-DFF8-0E62-91D0C241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must defined before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3751-0B1B-0E0A-94EC-AD04B6322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954C0D5-0595-CE0E-6C97-A0A3E32D401D}"/>
              </a:ext>
            </a:extLst>
          </p:cNvPr>
          <p:cNvSpPr/>
          <p:nvPr/>
        </p:nvSpPr>
        <p:spPr bwMode="auto">
          <a:xfrm>
            <a:off x="35719" y="2486025"/>
            <a:ext cx="345281" cy="3914775"/>
          </a:xfrm>
          <a:custGeom>
            <a:avLst/>
            <a:gdLst>
              <a:gd name="connsiteX0" fmla="*/ 221456 w 771525"/>
              <a:gd name="connsiteY0" fmla="*/ 0 h 3871913"/>
              <a:gd name="connsiteX1" fmla="*/ 92869 w 771525"/>
              <a:gd name="connsiteY1" fmla="*/ 128588 h 3871913"/>
              <a:gd name="connsiteX2" fmla="*/ 28575 w 771525"/>
              <a:gd name="connsiteY2" fmla="*/ 192881 h 3871913"/>
              <a:gd name="connsiteX3" fmla="*/ 14287 w 771525"/>
              <a:gd name="connsiteY3" fmla="*/ 235744 h 3871913"/>
              <a:gd name="connsiteX4" fmla="*/ 0 w 771525"/>
              <a:gd name="connsiteY4" fmla="*/ 321469 h 3871913"/>
              <a:gd name="connsiteX5" fmla="*/ 7144 w 771525"/>
              <a:gd name="connsiteY5" fmla="*/ 2135981 h 3871913"/>
              <a:gd name="connsiteX6" fmla="*/ 21431 w 771525"/>
              <a:gd name="connsiteY6" fmla="*/ 2214563 h 3871913"/>
              <a:gd name="connsiteX7" fmla="*/ 85725 w 771525"/>
              <a:gd name="connsiteY7" fmla="*/ 2571750 h 3871913"/>
              <a:gd name="connsiteX8" fmla="*/ 128587 w 771525"/>
              <a:gd name="connsiteY8" fmla="*/ 2693194 h 3871913"/>
              <a:gd name="connsiteX9" fmla="*/ 185737 w 771525"/>
              <a:gd name="connsiteY9" fmla="*/ 2978944 h 3871913"/>
              <a:gd name="connsiteX10" fmla="*/ 221456 w 771525"/>
              <a:gd name="connsiteY10" fmla="*/ 3057525 h 3871913"/>
              <a:gd name="connsiteX11" fmla="*/ 228600 w 771525"/>
              <a:gd name="connsiteY11" fmla="*/ 3114675 h 3871913"/>
              <a:gd name="connsiteX12" fmla="*/ 242887 w 771525"/>
              <a:gd name="connsiteY12" fmla="*/ 3143250 h 3871913"/>
              <a:gd name="connsiteX13" fmla="*/ 278606 w 771525"/>
              <a:gd name="connsiteY13" fmla="*/ 3221831 h 3871913"/>
              <a:gd name="connsiteX14" fmla="*/ 307181 w 771525"/>
              <a:gd name="connsiteY14" fmla="*/ 3264694 h 3871913"/>
              <a:gd name="connsiteX15" fmla="*/ 342900 w 771525"/>
              <a:gd name="connsiteY15" fmla="*/ 3371850 h 3871913"/>
              <a:gd name="connsiteX16" fmla="*/ 378619 w 771525"/>
              <a:gd name="connsiteY16" fmla="*/ 3421856 h 3871913"/>
              <a:gd name="connsiteX17" fmla="*/ 407194 w 771525"/>
              <a:gd name="connsiteY17" fmla="*/ 3493294 h 3871913"/>
              <a:gd name="connsiteX18" fmla="*/ 442912 w 771525"/>
              <a:gd name="connsiteY18" fmla="*/ 3529013 h 3871913"/>
              <a:gd name="connsiteX19" fmla="*/ 521494 w 771525"/>
              <a:gd name="connsiteY19" fmla="*/ 3593306 h 3871913"/>
              <a:gd name="connsiteX20" fmla="*/ 585787 w 771525"/>
              <a:gd name="connsiteY20" fmla="*/ 3671888 h 3871913"/>
              <a:gd name="connsiteX21" fmla="*/ 600075 w 771525"/>
              <a:gd name="connsiteY21" fmla="*/ 3693319 h 3871913"/>
              <a:gd name="connsiteX22" fmla="*/ 628650 w 771525"/>
              <a:gd name="connsiteY22" fmla="*/ 3721894 h 3871913"/>
              <a:gd name="connsiteX23" fmla="*/ 685800 w 771525"/>
              <a:gd name="connsiteY23" fmla="*/ 3757613 h 3871913"/>
              <a:gd name="connsiteX24" fmla="*/ 771525 w 771525"/>
              <a:gd name="connsiteY24" fmla="*/ 3821906 h 3871913"/>
              <a:gd name="connsiteX25" fmla="*/ 764381 w 771525"/>
              <a:gd name="connsiteY25" fmla="*/ 3771900 h 3871913"/>
              <a:gd name="connsiteX26" fmla="*/ 750094 w 771525"/>
              <a:gd name="connsiteY26" fmla="*/ 3729038 h 3871913"/>
              <a:gd name="connsiteX27" fmla="*/ 742950 w 771525"/>
              <a:gd name="connsiteY27" fmla="*/ 3614738 h 3871913"/>
              <a:gd name="connsiteX28" fmla="*/ 750094 w 771525"/>
              <a:gd name="connsiteY28" fmla="*/ 3679031 h 3871913"/>
              <a:gd name="connsiteX29" fmla="*/ 757237 w 771525"/>
              <a:gd name="connsiteY29" fmla="*/ 3721894 h 3871913"/>
              <a:gd name="connsiteX30" fmla="*/ 750094 w 771525"/>
              <a:gd name="connsiteY30" fmla="*/ 3836194 h 3871913"/>
              <a:gd name="connsiteX31" fmla="*/ 728662 w 771525"/>
              <a:gd name="connsiteY31" fmla="*/ 3843338 h 3871913"/>
              <a:gd name="connsiteX32" fmla="*/ 578644 w 771525"/>
              <a:gd name="connsiteY32" fmla="*/ 3850481 h 3871913"/>
              <a:gd name="connsiteX33" fmla="*/ 557212 w 771525"/>
              <a:gd name="connsiteY33" fmla="*/ 3857625 h 3871913"/>
              <a:gd name="connsiteX34" fmla="*/ 521494 w 771525"/>
              <a:gd name="connsiteY34" fmla="*/ 3871913 h 387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1525" h="3871913">
                <a:moveTo>
                  <a:pt x="221456" y="0"/>
                </a:moveTo>
                <a:lnTo>
                  <a:pt x="92869" y="128588"/>
                </a:lnTo>
                <a:lnTo>
                  <a:pt x="28575" y="192881"/>
                </a:lnTo>
                <a:cubicBezTo>
                  <a:pt x="23812" y="207169"/>
                  <a:pt x="18250" y="221214"/>
                  <a:pt x="14287" y="235744"/>
                </a:cubicBezTo>
                <a:cubicBezTo>
                  <a:pt x="8022" y="258716"/>
                  <a:pt x="3065" y="300016"/>
                  <a:pt x="0" y="321469"/>
                </a:cubicBezTo>
                <a:cubicBezTo>
                  <a:pt x="2381" y="926306"/>
                  <a:pt x="297" y="1531178"/>
                  <a:pt x="7144" y="2135981"/>
                </a:cubicBezTo>
                <a:cubicBezTo>
                  <a:pt x="7445" y="2162603"/>
                  <a:pt x="17529" y="2188227"/>
                  <a:pt x="21431" y="2214563"/>
                </a:cubicBezTo>
                <a:cubicBezTo>
                  <a:pt x="39942" y="2339511"/>
                  <a:pt x="40958" y="2444910"/>
                  <a:pt x="85725" y="2571750"/>
                </a:cubicBezTo>
                <a:lnTo>
                  <a:pt x="128587" y="2693194"/>
                </a:lnTo>
                <a:cubicBezTo>
                  <a:pt x="144860" y="2796252"/>
                  <a:pt x="154198" y="2878017"/>
                  <a:pt x="185737" y="2978944"/>
                </a:cubicBezTo>
                <a:cubicBezTo>
                  <a:pt x="194319" y="3006407"/>
                  <a:pt x="209550" y="3031331"/>
                  <a:pt x="221456" y="3057525"/>
                </a:cubicBezTo>
                <a:cubicBezTo>
                  <a:pt x="223837" y="3076575"/>
                  <a:pt x="223944" y="3096050"/>
                  <a:pt x="228600" y="3114675"/>
                </a:cubicBezTo>
                <a:cubicBezTo>
                  <a:pt x="231183" y="3125006"/>
                  <a:pt x="238562" y="3133519"/>
                  <a:pt x="242887" y="3143250"/>
                </a:cubicBezTo>
                <a:cubicBezTo>
                  <a:pt x="260910" y="3183802"/>
                  <a:pt x="254177" y="3179953"/>
                  <a:pt x="278606" y="3221831"/>
                </a:cubicBezTo>
                <a:cubicBezTo>
                  <a:pt x="287258" y="3236663"/>
                  <a:pt x="297656" y="3250406"/>
                  <a:pt x="307181" y="3264694"/>
                </a:cubicBezTo>
                <a:cubicBezTo>
                  <a:pt x="317679" y="3306685"/>
                  <a:pt x="321296" y="3334044"/>
                  <a:pt x="342900" y="3371850"/>
                </a:cubicBezTo>
                <a:cubicBezTo>
                  <a:pt x="353063" y="3389635"/>
                  <a:pt x="369035" y="3403752"/>
                  <a:pt x="378619" y="3421856"/>
                </a:cubicBezTo>
                <a:cubicBezTo>
                  <a:pt x="390619" y="3444523"/>
                  <a:pt x="393999" y="3471302"/>
                  <a:pt x="407194" y="3493294"/>
                </a:cubicBezTo>
                <a:cubicBezTo>
                  <a:pt x="415857" y="3507732"/>
                  <a:pt x="431648" y="3516497"/>
                  <a:pt x="442912" y="3529013"/>
                </a:cubicBezTo>
                <a:cubicBezTo>
                  <a:pt x="493918" y="3585687"/>
                  <a:pt x="445106" y="3549656"/>
                  <a:pt x="521494" y="3593306"/>
                </a:cubicBezTo>
                <a:cubicBezTo>
                  <a:pt x="542925" y="3619500"/>
                  <a:pt x="567013" y="3643729"/>
                  <a:pt x="585787" y="3671888"/>
                </a:cubicBezTo>
                <a:cubicBezTo>
                  <a:pt x="590550" y="3679032"/>
                  <a:pt x="594487" y="3686800"/>
                  <a:pt x="600075" y="3693319"/>
                </a:cubicBezTo>
                <a:cubicBezTo>
                  <a:pt x="608841" y="3703546"/>
                  <a:pt x="617874" y="3713812"/>
                  <a:pt x="628650" y="3721894"/>
                </a:cubicBezTo>
                <a:cubicBezTo>
                  <a:pt x="646622" y="3735373"/>
                  <a:pt x="667684" y="3744328"/>
                  <a:pt x="685800" y="3757613"/>
                </a:cubicBezTo>
                <a:cubicBezTo>
                  <a:pt x="802565" y="3843241"/>
                  <a:pt x="681426" y="3767847"/>
                  <a:pt x="771525" y="3821906"/>
                </a:cubicBezTo>
                <a:cubicBezTo>
                  <a:pt x="769144" y="3805237"/>
                  <a:pt x="768167" y="3788307"/>
                  <a:pt x="764381" y="3771900"/>
                </a:cubicBezTo>
                <a:cubicBezTo>
                  <a:pt x="760995" y="3757226"/>
                  <a:pt x="752129" y="3743960"/>
                  <a:pt x="750094" y="3729038"/>
                </a:cubicBezTo>
                <a:cubicBezTo>
                  <a:pt x="744936" y="3691214"/>
                  <a:pt x="742950" y="3652912"/>
                  <a:pt x="742950" y="3614738"/>
                </a:cubicBezTo>
                <a:cubicBezTo>
                  <a:pt x="742950" y="3593175"/>
                  <a:pt x="747244" y="3657657"/>
                  <a:pt x="750094" y="3679031"/>
                </a:cubicBezTo>
                <a:cubicBezTo>
                  <a:pt x="752008" y="3693389"/>
                  <a:pt x="754856" y="3707606"/>
                  <a:pt x="757237" y="3721894"/>
                </a:cubicBezTo>
                <a:cubicBezTo>
                  <a:pt x="754856" y="3759994"/>
                  <a:pt x="758837" y="3799034"/>
                  <a:pt x="750094" y="3836194"/>
                </a:cubicBezTo>
                <a:cubicBezTo>
                  <a:pt x="748369" y="3843524"/>
                  <a:pt x="736166" y="3842713"/>
                  <a:pt x="728662" y="3843338"/>
                </a:cubicBezTo>
                <a:cubicBezTo>
                  <a:pt x="678772" y="3847495"/>
                  <a:pt x="628650" y="3848100"/>
                  <a:pt x="578644" y="3850481"/>
                </a:cubicBezTo>
                <a:cubicBezTo>
                  <a:pt x="571500" y="3852862"/>
                  <a:pt x="564263" y="3854981"/>
                  <a:pt x="557212" y="3857625"/>
                </a:cubicBezTo>
                <a:cubicBezTo>
                  <a:pt x="545205" y="3862128"/>
                  <a:pt x="521494" y="3871913"/>
                  <a:pt x="521494" y="3871913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7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C11E-7B84-591D-EB1B-CF32D680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93E4-B68C-33C4-38DD-44433AE9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5738"/>
            <a:ext cx="8458200" cy="457200"/>
          </a:xfrm>
        </p:spPr>
        <p:txBody>
          <a:bodyPr/>
          <a:lstStyle/>
          <a:p>
            <a:r>
              <a:rPr lang="en-US" dirty="0"/>
              <a:t>Define functions near the top of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8E6A-5AA8-27E5-99AE-A876C4FE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3048000"/>
          </a:xfrm>
        </p:spPr>
        <p:txBody>
          <a:bodyPr/>
          <a:lstStyle/>
          <a:p>
            <a:pPr marL="0" indent="0">
              <a:buNone/>
            </a:pP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005EC-F904-D65E-3C61-FA6391E6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18" y="1021359"/>
            <a:ext cx="5780512" cy="57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42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52788-1720-BD74-B219-BCECF37A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1C71-FE1F-BCFB-9C07-A8634B32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5738"/>
            <a:ext cx="8763000" cy="457200"/>
          </a:xfrm>
        </p:spPr>
        <p:txBody>
          <a:bodyPr/>
          <a:lstStyle/>
          <a:p>
            <a:r>
              <a:rPr lang="en-US" dirty="0"/>
              <a:t>Define functions near the top of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2D669-E09C-4C90-A253-925F0CA0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3048000"/>
          </a:xfrm>
        </p:spPr>
        <p:txBody>
          <a:bodyPr/>
          <a:lstStyle/>
          <a:p>
            <a:pPr marL="0" indent="0">
              <a:buNone/>
            </a:pP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9BFFE-0CFB-1175-4A2E-94A30856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18" y="1021359"/>
            <a:ext cx="5780512" cy="5760441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2576D130-3F4E-547A-AB90-8738BE1AB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344" y="2304853"/>
            <a:ext cx="2057400" cy="1450379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577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CF53-C7B2-4960-D9D9-E816CE77C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BBDF-E3AA-05B4-640A-460CA9FCF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5738"/>
            <a:ext cx="8763000" cy="457200"/>
          </a:xfrm>
        </p:spPr>
        <p:txBody>
          <a:bodyPr/>
          <a:lstStyle/>
          <a:p>
            <a:r>
              <a:rPr lang="en-US" dirty="0"/>
              <a:t>Call them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5645-113F-18B7-4864-77DEFA62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3048000"/>
          </a:xfrm>
        </p:spPr>
        <p:txBody>
          <a:bodyPr/>
          <a:lstStyle/>
          <a:p>
            <a:pPr marL="0" indent="0">
              <a:buNone/>
            </a:pP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B740D-8892-D4A0-9E1E-77A7A705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18" y="1021359"/>
            <a:ext cx="5780512" cy="5760441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E36FD532-D84C-7743-2A36-56E2434A7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721821"/>
            <a:ext cx="2057400" cy="1983779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0104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A901D047-9F6C-9897-427E-7035109FD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Define your own function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77A398F1-594E-05ED-1625-B442F4192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267200"/>
            <a:ext cx="35052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DA1D9B0F-6B7B-DB0C-1422-F6717E969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229600" cy="5943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0000FF"/>
                </a:solidFill>
              </a:rPr>
              <a:t>def</a:t>
            </a: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2400" dirty="0" err="1"/>
              <a:t>printYears</a:t>
            </a:r>
            <a:r>
              <a:rPr lang="en-US" altLang="en-US" sz="2400" dirty="0"/>
              <a:t>():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    </a:t>
            </a:r>
            <a:r>
              <a:rPr lang="en-US" altLang="en-US" sz="2400" dirty="0">
                <a:solidFill>
                  <a:srgbClr val="B2B062"/>
                </a:solidFill>
              </a:rPr>
              <a:t>“““Print every five years</a:t>
            </a:r>
            <a:br>
              <a:rPr lang="en-US" altLang="en-US" sz="2400" dirty="0">
                <a:solidFill>
                  <a:srgbClr val="B2B062"/>
                </a:solidFill>
              </a:rPr>
            </a:br>
            <a:r>
              <a:rPr lang="en-US" altLang="en-US" sz="2400" dirty="0">
                <a:solidFill>
                  <a:srgbClr val="B2B062"/>
                </a:solidFill>
              </a:rPr>
              <a:t> between 1980 and 2005. ”””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dirty="0" err="1"/>
              <a:t>yrs</a:t>
            </a:r>
            <a:r>
              <a:rPr lang="en-US" altLang="en-US" sz="2400" dirty="0"/>
              <a:t> = range(1980,2005,5)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3333FF"/>
                </a:solidFill>
              </a:rPr>
              <a:t>for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yr</a:t>
            </a:r>
            <a:r>
              <a:rPr lang="en-US" altLang="en-US" sz="2400" dirty="0"/>
              <a:t> in </a:t>
            </a:r>
            <a:r>
              <a:rPr lang="en-US" altLang="en-US" sz="2400" dirty="0" err="1"/>
              <a:t>yrs</a:t>
            </a:r>
            <a:r>
              <a:rPr lang="en-US" altLang="en-US" sz="2400" dirty="0"/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		print </a:t>
            </a:r>
            <a:r>
              <a:rPr lang="en-US" altLang="en-US" sz="2400" dirty="0" err="1"/>
              <a:t>yr</a:t>
            </a:r>
            <a:br>
              <a:rPr lang="en-US" altLang="en-US" sz="1600" dirty="0"/>
            </a:br>
            <a:endParaRPr lang="en-US" alt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 err="1"/>
              <a:t>printYears</a:t>
            </a:r>
            <a:r>
              <a:rPr lang="en-US" altLang="en-US" sz="2400" dirty="0"/>
              <a:t>( )</a:t>
            </a:r>
            <a:br>
              <a:rPr lang="en-US" altLang="en-US" sz="2400" dirty="0">
                <a:latin typeface="Comic Sans MS" panose="030F0702030302020204" pitchFamily="66" charset="0"/>
              </a:rPr>
            </a:br>
            <a:endParaRPr lang="en-US" altLang="en-US" sz="2400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i="1" dirty="0">
                <a:solidFill>
                  <a:srgbClr val="669900"/>
                </a:solidFill>
              </a:rPr>
              <a:t>#output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1980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1985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1990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1995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2000</a:t>
            </a:r>
          </a:p>
        </p:txBody>
      </p:sp>
      <p:sp>
        <p:nvSpPr>
          <p:cNvPr id="307206" name="Line 6">
            <a:extLst>
              <a:ext uri="{FF2B5EF4-FFF2-40B4-BE49-F238E27FC236}">
                <a16:creationId xmlns:a16="http://schemas.microsoft.com/office/drawing/2014/main" id="{1B3CDF9D-16C2-C324-A9F6-8280E23D67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14600" y="3733800"/>
            <a:ext cx="1752600" cy="1524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07" name="Line 7">
            <a:extLst>
              <a:ext uri="{FF2B5EF4-FFF2-40B4-BE49-F238E27FC236}">
                <a16:creationId xmlns:a16="http://schemas.microsoft.com/office/drawing/2014/main" id="{EDF39EC0-0F8F-2C90-69B8-AC05B3F65F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81600" y="1066800"/>
            <a:ext cx="457200" cy="304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08" name="Rectangle 8">
            <a:extLst>
              <a:ext uri="{FF2B5EF4-FFF2-40B4-BE49-F238E27FC236}">
                <a16:creationId xmlns:a16="http://schemas.microsoft.com/office/drawing/2014/main" id="{2B30207B-7CBB-95CA-31FF-400A0BDEE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38200"/>
            <a:ext cx="5029200" cy="2438400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07209" name="Text Box 9">
            <a:extLst>
              <a:ext uri="{FF2B5EF4-FFF2-40B4-BE49-F238E27FC236}">
                <a16:creationId xmlns:a16="http://schemas.microsoft.com/office/drawing/2014/main" id="{C404DAC2-C6B3-00E2-8B0B-FDCCD8DB4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371600"/>
            <a:ext cx="377825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function definition.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Must come before (above)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function call in script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FF0066"/>
              </a:solidFill>
            </a:endParaRPr>
          </a:p>
        </p:txBody>
      </p:sp>
      <p:sp>
        <p:nvSpPr>
          <p:cNvPr id="307210" name="Text Box 10">
            <a:extLst>
              <a:ext uri="{FF2B5EF4-FFF2-40B4-BE49-F238E27FC236}">
                <a16:creationId xmlns:a16="http://schemas.microsoft.com/office/drawing/2014/main" id="{2640F4E0-CCAC-67D1-05D8-60563378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733800"/>
            <a:ext cx="18113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function call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8" grpId="0" animBg="1"/>
      <p:bldP spid="307209" grpId="0"/>
      <p:bldP spid="3072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C6055C6F-0495-1661-60C6-B5CF8C4A5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343400"/>
            <a:ext cx="6934200" cy="25146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9533F8F3-636C-FD93-244F-81752E234D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715000"/>
          </a:xfrm>
        </p:spPr>
        <p:txBody>
          <a:bodyPr/>
          <a:lstStyle/>
          <a:p>
            <a:pPr eaLnBrk="1" hangingPunct="1"/>
            <a:r>
              <a:rPr lang="en-US" altLang="en-US" sz="2400"/>
              <a:t>What is a function?</a:t>
            </a:r>
            <a:br>
              <a:rPr lang="en-US" altLang="en-US" sz="2400"/>
            </a:br>
            <a:r>
              <a:rPr lang="en-US" altLang="en-US" sz="2400"/>
              <a:t>	</a:t>
            </a:r>
            <a:r>
              <a:rPr lang="en-US" altLang="en-US" sz="1800"/>
              <a:t>Named sequence of statements that performs a desired operation. </a:t>
            </a:r>
          </a:p>
          <a:p>
            <a:pPr eaLnBrk="1" hangingPunct="1"/>
            <a:r>
              <a:rPr lang="en-US" altLang="en-US" sz="2400"/>
              <a:t>Near synonyms: subroutines, functions,  methods</a:t>
            </a:r>
          </a:p>
          <a:p>
            <a:pPr eaLnBrk="1" hangingPunct="1"/>
            <a:r>
              <a:rPr lang="en-US" altLang="en-US" sz="2400"/>
              <a:t>To define: Use keyword </a:t>
            </a:r>
            <a:r>
              <a:rPr lang="en-US" altLang="en-US" sz="2400">
                <a:solidFill>
                  <a:srgbClr val="3333FF"/>
                </a:solidFill>
                <a:latin typeface="Comic Sans MS" panose="030F0702030302020204" pitchFamily="66" charset="0"/>
              </a:rPr>
              <a:t>def</a:t>
            </a:r>
            <a:r>
              <a:rPr lang="en-US" altLang="en-US" sz="2400">
                <a:latin typeface="Comic Sans MS" panose="030F0702030302020204" pitchFamily="66" charset="0"/>
              </a:rPr>
              <a:t>, </a:t>
            </a:r>
            <a:r>
              <a:rPr lang="en-US" altLang="en-US" sz="2400"/>
              <a:t>colon and indentation</a:t>
            </a:r>
          </a:p>
          <a:p>
            <a:pPr eaLnBrk="1" hangingPunct="1"/>
            <a:r>
              <a:rPr lang="en-US" altLang="en-US" sz="2400"/>
              <a:t>Name can’t start with a number or contain special chars.</a:t>
            </a:r>
          </a:p>
          <a:p>
            <a:pPr eaLnBrk="1" hangingPunct="1"/>
            <a:r>
              <a:rPr lang="en-US" altLang="en-US" sz="2400"/>
              <a:t>Define first.  Then call using name and parenthesis. </a:t>
            </a:r>
          </a:p>
          <a:p>
            <a:pPr eaLnBrk="1" hangingPunct="1"/>
            <a:r>
              <a:rPr lang="en-US" altLang="en-US" sz="2400"/>
              <a:t>‘Calling’ makes the function execute </a:t>
            </a:r>
            <a:br>
              <a:rPr lang="en-US" altLang="en-US" sz="2800"/>
            </a:b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00FF"/>
                </a:solidFill>
                <a:latin typeface="Comic Sans MS" panose="030F0702030302020204" pitchFamily="66" charset="0"/>
              </a:rPr>
              <a:t>def</a:t>
            </a:r>
            <a:r>
              <a:rPr lang="en-US" altLang="en-US" sz="2800">
                <a:solidFill>
                  <a:srgbClr val="0000FF"/>
                </a:solidFill>
                <a:latin typeface="Comic Sans MS" panose="030F0702030302020204" pitchFamily="66" charset="0"/>
              </a:rPr>
              <a:t>	</a:t>
            </a:r>
            <a:r>
              <a:rPr lang="en-US" altLang="en-US" sz="2800">
                <a:latin typeface="Comic Sans MS" panose="030F0702030302020204" pitchFamily="66" charset="0"/>
              </a:rPr>
              <a:t>functionName(arg1, arg 2,… ):</a:t>
            </a:r>
          </a:p>
          <a:p>
            <a:pPr eaLnBrk="1" hangingPunct="1">
              <a:buFontTx/>
              <a:buNone/>
            </a:pPr>
            <a:r>
              <a:rPr lang="en-US" altLang="en-US" sz="2800">
                <a:latin typeface="Comic Sans MS" panose="030F0702030302020204" pitchFamily="66" charset="0"/>
              </a:rPr>
              <a:t>		#Do stuff</a:t>
            </a:r>
          </a:p>
          <a:p>
            <a:pPr eaLnBrk="1" hangingPunct="1">
              <a:buFontTx/>
              <a:buNone/>
            </a:pPr>
            <a:endParaRPr lang="en-US" altLang="en-US" sz="2000" i="1">
              <a:solidFill>
                <a:srgbClr val="669900"/>
              </a:solidFill>
              <a:latin typeface="Comic Sans MS" panose="030F0702030302020204" pitchFamily="66" charset="0"/>
            </a:endParaRPr>
          </a:p>
          <a:p>
            <a:pPr eaLnBrk="1" hangingPunct="1">
              <a:buFontTx/>
              <a:buNone/>
            </a:pPr>
            <a:r>
              <a:rPr lang="en-US" altLang="en-US" sz="2000" i="1">
                <a:solidFill>
                  <a:srgbClr val="669900"/>
                </a:solidFill>
                <a:latin typeface="Comic Sans MS" panose="030F0702030302020204" pitchFamily="66" charset="0"/>
              </a:rPr>
              <a:t>#calling the function</a:t>
            </a:r>
          </a:p>
          <a:p>
            <a:pPr eaLnBrk="1" hangingPunct="1">
              <a:buFontTx/>
              <a:buNone/>
            </a:pPr>
            <a:r>
              <a:rPr lang="en-US" altLang="en-US" sz="2800">
                <a:latin typeface="Comic Sans MS" panose="030F0702030302020204" pitchFamily="66" charset="0"/>
              </a:rPr>
              <a:t>functionName(a, b, … )</a:t>
            </a:r>
          </a:p>
          <a:p>
            <a:pPr eaLnBrk="1" hangingPunct="1">
              <a:buFontTx/>
              <a:buNone/>
            </a:pPr>
            <a:endParaRPr lang="en-US" altLang="en-US" sz="28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5D58D602-0132-ABCC-E4CC-33FA8F16DE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Function syntax</a:t>
            </a:r>
          </a:p>
        </p:txBody>
      </p:sp>
      <p:sp>
        <p:nvSpPr>
          <p:cNvPr id="306180" name="Oval 4">
            <a:extLst>
              <a:ext uri="{FF2B5EF4-FFF2-40B4-BE49-F238E27FC236}">
                <a16:creationId xmlns:a16="http://schemas.microsoft.com/office/drawing/2014/main" id="{6B1008B6-43D4-BA45-08E3-009CD249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4267200"/>
            <a:ext cx="228600" cy="6858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06181" name="Line 5">
            <a:extLst>
              <a:ext uri="{FF2B5EF4-FFF2-40B4-BE49-F238E27FC236}">
                <a16:creationId xmlns:a16="http://schemas.microsoft.com/office/drawing/2014/main" id="{8DA73373-5454-F74C-ABBD-E469CA74F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067300"/>
            <a:ext cx="8382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182" name="Line 6">
            <a:extLst>
              <a:ext uri="{FF2B5EF4-FFF2-40B4-BE49-F238E27FC236}">
                <a16:creationId xmlns:a16="http://schemas.microsoft.com/office/drawing/2014/main" id="{1608AFDE-3618-F40D-D2CD-4DCA0A123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" y="4953000"/>
            <a:ext cx="0" cy="304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183" name="Line 7">
            <a:extLst>
              <a:ext uri="{FF2B5EF4-FFF2-40B4-BE49-F238E27FC236}">
                <a16:creationId xmlns:a16="http://schemas.microsoft.com/office/drawing/2014/main" id="{E427E2BC-317D-3F54-82AF-C8BBAA4A1C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3825" y="4953000"/>
            <a:ext cx="0" cy="304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8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E29A14F-BD01-8A45-A66A-8DAA86D4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syntax: the docstring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9D3E46F8-7933-4B4E-092B-4DA97302B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/>
              <a:t>String literal that occurs as the first statement in the function definition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An </a:t>
            </a:r>
            <a:r>
              <a:rPr lang="en-US" altLang="en-US" sz="2000" i="1" dirty="0"/>
              <a:t>concise</a:t>
            </a:r>
            <a:r>
              <a:rPr lang="en-US" altLang="en-US" sz="2000" dirty="0"/>
              <a:t> explanation of function’s purpose</a:t>
            </a:r>
          </a:p>
          <a:p>
            <a:pPr lvl="1"/>
            <a:r>
              <a:rPr lang="en-US" altLang="en-US" sz="1800" dirty="0"/>
              <a:t>- one line for obvious ones</a:t>
            </a:r>
          </a:p>
          <a:p>
            <a:pPr lvl="1"/>
            <a:r>
              <a:rPr lang="en-US" altLang="en-US" sz="1800" dirty="0"/>
              <a:t>- if multi-line: use summary line (like a one-line docstring), followed by a blank line, followed by a more elaborate description. </a:t>
            </a:r>
          </a:p>
          <a:p>
            <a:r>
              <a:rPr lang="en-US" altLang="en-US" sz="2000" dirty="0"/>
              <a:t>Style notes: </a:t>
            </a:r>
          </a:p>
          <a:p>
            <a:pPr lvl="1"/>
            <a:r>
              <a:rPr lang="en-US" altLang="en-US" sz="1600" dirty="0"/>
              <a:t>Triple quotes are used even though the string fits on one line.</a:t>
            </a:r>
          </a:p>
          <a:p>
            <a:pPr lvl="1"/>
            <a:r>
              <a:rPr lang="en-US" altLang="en-US" sz="1600" dirty="0"/>
              <a:t>Use a full sentence with a period at the end.</a:t>
            </a:r>
          </a:p>
          <a:p>
            <a:pPr lvl="1"/>
            <a:r>
              <a:rPr lang="en-US" altLang="en-US" sz="1600" dirty="0"/>
              <a:t>Write as a command, not a description:  “Print every year…” not “Prints every year…”</a:t>
            </a:r>
          </a:p>
          <a:p>
            <a:endParaRPr lang="en-US" altLang="en-US" sz="1600" dirty="0"/>
          </a:p>
          <a:p>
            <a:pPr marL="0" indent="0">
              <a:buNone/>
            </a:pPr>
            <a:r>
              <a:rPr lang="en-US" altLang="en-US" sz="2000" b="1" dirty="0">
                <a:solidFill>
                  <a:srgbClr val="0000FF"/>
                </a:solidFill>
              </a:rPr>
              <a:t>     print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procName</a:t>
            </a:r>
            <a:r>
              <a:rPr lang="en-US" altLang="en-US" sz="2000" dirty="0"/>
              <a:t>.__doc__)  # Prints the document string.</a:t>
            </a:r>
          </a:p>
          <a:p>
            <a:endParaRPr lang="en-US" altLang="en-US" sz="2000" dirty="0"/>
          </a:p>
        </p:txBody>
      </p:sp>
      <p:pic>
        <p:nvPicPr>
          <p:cNvPr id="11269" name="Picture 3">
            <a:extLst>
              <a:ext uri="{FF2B5EF4-FFF2-40B4-BE49-F238E27FC236}">
                <a16:creationId xmlns:a16="http://schemas.microsoft.com/office/drawing/2014/main" id="{C2A9EC66-2329-8CD2-055B-5783638D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61459"/>
            <a:ext cx="6515091" cy="72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4">
            <a:extLst>
              <a:ext uri="{FF2B5EF4-FFF2-40B4-BE49-F238E27FC236}">
                <a16:creationId xmlns:a16="http://schemas.microsoft.com/office/drawing/2014/main" id="{FA7C2383-DFBD-37E4-457A-4BC644B0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433387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5">
            <a:extLst>
              <a:ext uri="{FF2B5EF4-FFF2-40B4-BE49-F238E27FC236}">
                <a16:creationId xmlns:a16="http://schemas.microsoft.com/office/drawing/2014/main" id="{5DCD07F3-71A4-F56F-F3B2-45157D5B4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9800"/>
            <a:ext cx="2905125" cy="120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272" name="Straight Arrow Connector 5">
            <a:extLst>
              <a:ext uri="{FF2B5EF4-FFF2-40B4-BE49-F238E27FC236}">
                <a16:creationId xmlns:a16="http://schemas.microsoft.com/office/drawing/2014/main" id="{E8E6042D-7E43-3106-025F-AFC1946500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" y="1676400"/>
            <a:ext cx="533400" cy="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F62530-85B7-2D8C-7D95-C2882B4ED495}"/>
              </a:ext>
            </a:extLst>
          </p:cNvPr>
          <p:cNvSpPr txBox="1"/>
          <p:nvPr/>
        </p:nvSpPr>
        <p:spPr>
          <a:xfrm>
            <a:off x="1788320" y="5884366"/>
            <a:ext cx="458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(                           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286BB-D005-30CB-6DE1-2FE85C330BF1}"/>
              </a:ext>
            </a:extLst>
          </p:cNvPr>
          <p:cNvSpPr txBox="1"/>
          <p:nvPr/>
        </p:nvSpPr>
        <p:spPr>
          <a:xfrm>
            <a:off x="2105024" y="2034480"/>
            <a:ext cx="458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/>
              <a:t>(   )</a:t>
            </a:r>
            <a:endParaRPr lang="en-US" sz="11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F0509C9A-3139-5B2A-3707-68092BAA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Stepping into functions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2519A506-A08E-B000-21C8-4E024DA6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Demo</a:t>
            </a:r>
          </a:p>
        </p:txBody>
      </p:sp>
      <p:pic>
        <p:nvPicPr>
          <p:cNvPr id="13317" name="Picture 2" descr="3stepButtons">
            <a:extLst>
              <a:ext uri="{FF2B5EF4-FFF2-40B4-BE49-F238E27FC236}">
                <a16:creationId xmlns:a16="http://schemas.microsoft.com/office/drawing/2014/main" id="{CDF5EC71-EDFD-6ECE-AFBA-A3B3599D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30194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4D607DAF-C133-2301-A72C-DF956DFA44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Why use functions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DFE2F15-F77B-FCFE-7FF1-002D3D37C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4876800" cy="5410200"/>
          </a:xfrm>
        </p:spPr>
        <p:txBody>
          <a:bodyPr/>
          <a:lstStyle/>
          <a:p>
            <a:pPr eaLnBrk="1" hangingPunct="1"/>
            <a:r>
              <a:rPr lang="en-US" altLang="en-US"/>
              <a:t>Save time </a:t>
            </a:r>
          </a:p>
          <a:p>
            <a:pPr lvl="1" eaLnBrk="1" hangingPunct="1"/>
            <a:r>
              <a:rPr lang="en-US" altLang="en-US"/>
              <a:t>Eliminates the need to rewrite code.</a:t>
            </a:r>
          </a:p>
          <a:p>
            <a:pPr lvl="1" eaLnBrk="1" hangingPunct="1"/>
            <a:r>
              <a:rPr lang="en-US" altLang="en-US"/>
              <a:t>	</a:t>
            </a:r>
          </a:p>
          <a:p>
            <a:pPr eaLnBrk="1" hangingPunct="1"/>
            <a:r>
              <a:rPr lang="en-US" altLang="en-US"/>
              <a:t>Modularizes</a:t>
            </a:r>
          </a:p>
          <a:p>
            <a:pPr lvl="1" eaLnBrk="1" hangingPunct="1"/>
            <a:r>
              <a:rPr lang="en-US" altLang="en-US"/>
              <a:t>By grouping a related set of code it makes your code re-useable.</a:t>
            </a:r>
          </a:p>
          <a:p>
            <a:pPr eaLnBrk="1" hangingPunct="1"/>
            <a:endParaRPr lang="en-US" altLang="en-US"/>
          </a:p>
        </p:txBody>
      </p:sp>
      <p:pic>
        <p:nvPicPr>
          <p:cNvPr id="14341" name="Picture 4">
            <a:extLst>
              <a:ext uri="{FF2B5EF4-FFF2-40B4-BE49-F238E27FC236}">
                <a16:creationId xmlns:a16="http://schemas.microsoft.com/office/drawing/2014/main" id="{C0391AFD-6E9F-F052-1A18-E6F6F2309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19200"/>
            <a:ext cx="33623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FB7E-98BD-C9AB-35E3-C8AFDAC5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5DBC-DB8E-E7D4-0649-77C4F3B6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</a:t>
            </a:r>
            <a:r>
              <a:rPr lang="en-US" dirty="0" err="1"/>
              <a:t>mustprovide</a:t>
            </a:r>
            <a:r>
              <a:rPr lang="en-US" dirty="0"/>
              <a:t> detailed, step by step instructions on exactly what to do.  This is what a script is: a list of steps to be completed in order.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Python scripts can be hundreds of lines of code.  To help structure our code and make common operations reusable, we create functions.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48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C27DBAC7-1C29-10E6-9E24-1F9DBE04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Buffer/clip analysis  code reuse example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1EF7B942-268E-E69D-89BF-BE807174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4114800" cy="5410200"/>
          </a:xfrm>
        </p:spPr>
        <p:txBody>
          <a:bodyPr/>
          <a:lstStyle/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#Buffer analysis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input feature.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buffer units.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buffer distance.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layerList.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buffer on input feature.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FOR EACH layer in layerList: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SELECT features that fall within the buffer.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MAKE new feature layer from selection.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read data.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create html message.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write HTML output.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write Layer SelectionList.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Zoom to selection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SET output features visible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SET non-output features not visible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capture jpeg</a:t>
            </a:r>
          </a:p>
          <a:p>
            <a:endParaRPr lang="en-US" altLang="en-US" sz="1400"/>
          </a:p>
        </p:txBody>
      </p:sp>
      <p:sp>
        <p:nvSpPr>
          <p:cNvPr id="15365" name="Content Placeholder 2">
            <a:extLst>
              <a:ext uri="{FF2B5EF4-FFF2-40B4-BE49-F238E27FC236}">
                <a16:creationId xmlns:a16="http://schemas.microsoft.com/office/drawing/2014/main" id="{C25E349F-1311-2F8F-A586-549224F0A45A}"/>
              </a:ext>
            </a:extLst>
          </p:cNvPr>
          <p:cNvSpPr txBox="1">
            <a:spLocks/>
          </p:cNvSpPr>
          <p:nvPr/>
        </p:nvSpPr>
        <p:spPr bwMode="auto">
          <a:xfrm>
            <a:off x="4419600" y="914400"/>
            <a:ext cx="4876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#Clip analysis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input feature.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layerList.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buffer on input feature.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FOR EACH layer in layerList: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clip features that fall within the input polygon.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read data.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create html message.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write HTML output.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write Layer SelectionList.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Zoom to selection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SET output features visible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SET non-output features not visible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capture jpeg</a:t>
            </a:r>
          </a:p>
          <a:p>
            <a:pPr>
              <a:buFont typeface="Garamond" panose="02020404030301010803" pitchFamily="18" charset="0"/>
              <a:buAutoNum type="arabicPeriod"/>
            </a:pPr>
            <a:endParaRPr lang="en-US" altLang="en-US" sz="1400"/>
          </a:p>
        </p:txBody>
      </p:sp>
      <p:sp>
        <p:nvSpPr>
          <p:cNvPr id="15366" name="TextBox 2">
            <a:extLst>
              <a:ext uri="{FF2B5EF4-FFF2-40B4-BE49-F238E27FC236}">
                <a16:creationId xmlns:a16="http://schemas.microsoft.com/office/drawing/2014/main" id="{E82C91CE-55C9-349A-36CA-859F7564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73485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Common blocks of code, such as ‘read data’ or ‘create html message’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should be written as functions so that it’s easy to reuse the code.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D3DE64C5-48B3-1E44-6708-25A6E4A4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Scope: things defined outside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C14-541E-99DA-B5AB-D78EAA3C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800" dirty="0"/>
              <a:t>Need to pass variables in </a:t>
            </a:r>
            <a:r>
              <a:rPr lang="en-US" sz="2800"/>
              <a:t>as a</a:t>
            </a:r>
            <a:endParaRPr lang="en-US" sz="2800" dirty="0"/>
          </a:p>
          <a:p>
            <a:pPr eaLnBrk="1" hangingPunct="1">
              <a:defRPr/>
            </a:pPr>
            <a:endParaRPr lang="en-US" sz="2800" dirty="0"/>
          </a:p>
          <a:p>
            <a:pPr marL="0" indent="0" eaLnBrk="1" hangingPunct="1">
              <a:buFontTx/>
              <a:buNone/>
              <a:defRPr/>
            </a:pPr>
            <a:br>
              <a:rPr lang="en-US" sz="2800" dirty="0"/>
            </a:br>
            <a:endParaRPr lang="en-US" sz="2400" dirty="0"/>
          </a:p>
          <a:p>
            <a:pPr eaLnBrk="1" hangingPunct="1">
              <a:defRPr/>
            </a:pPr>
            <a:r>
              <a:rPr lang="en-US" sz="2800" dirty="0"/>
              <a:t>Good practice: use different names for parameters than the variable passing in</a:t>
            </a:r>
          </a:p>
          <a:p>
            <a:pPr eaLnBrk="1" hangingPunct="1">
              <a:defRPr/>
            </a:pPr>
            <a:r>
              <a:rPr lang="en-US" sz="2800" dirty="0"/>
              <a:t>Advanced topic: namespaces</a:t>
            </a:r>
          </a:p>
          <a:p>
            <a:pPr lvl="1" eaLnBrk="1" hangingPunct="1">
              <a:defRPr/>
            </a:pPr>
            <a:r>
              <a:rPr lang="en-US" sz="2000" dirty="0"/>
              <a:t>http://docs.python.org/release/1.5.1p1/tut/scopes.html</a:t>
            </a: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9C0CEF54-4ABF-6C45-5DAB-F8681843D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51625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3">
            <a:extLst>
              <a:ext uri="{FF2B5EF4-FFF2-40B4-BE49-F238E27FC236}">
                <a16:creationId xmlns:a16="http://schemas.microsoft.com/office/drawing/2014/main" id="{FEDEA471-807A-9F0E-344D-91CCDE3C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3505200"/>
            <a:ext cx="45053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2">
            <a:extLst>
              <a:ext uri="{FF2B5EF4-FFF2-40B4-BE49-F238E27FC236}">
                <a16:creationId xmlns:a16="http://schemas.microsoft.com/office/drawing/2014/main" id="{BF0E6A88-64CC-65DD-E5D6-935AF1AC5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910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5089D359-DDEC-7F2D-9335-4AB720ED7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Function arguments</a:t>
            </a:r>
          </a:p>
        </p:txBody>
      </p:sp>
      <p:sp>
        <p:nvSpPr>
          <p:cNvPr id="308228" name="Rectangle 4">
            <a:extLst>
              <a:ext uri="{FF2B5EF4-FFF2-40B4-BE49-F238E27FC236}">
                <a16:creationId xmlns:a16="http://schemas.microsoft.com/office/drawing/2014/main" id="{1C1F92FF-F759-B6A7-1622-1273A734A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&gt;&gt;&gt;</a:t>
            </a:r>
            <a:r>
              <a:rPr lang="en-US" sz="2400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mic Sans MS" pitchFamily="66" charset="0"/>
              </a:rPr>
              <a:t>def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printMyYears</a:t>
            </a:r>
            <a:r>
              <a:rPr lang="en-US" sz="2400" dirty="0">
                <a:latin typeface="Comic Sans MS" pitchFamily="66" charset="0"/>
              </a:rPr>
              <a:t>(start, stop):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…       </a:t>
            </a:r>
            <a:r>
              <a:rPr lang="en-US" sz="2400" dirty="0">
                <a:solidFill>
                  <a:srgbClr val="B2B062"/>
                </a:solidFill>
                <a:latin typeface="Comic Sans MS" pitchFamily="66" charset="0"/>
              </a:rPr>
              <a:t>‘’’Print every year between start and stop’’’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... 		</a:t>
            </a:r>
            <a:r>
              <a:rPr lang="en-US" sz="2400" dirty="0" err="1">
                <a:latin typeface="Comic Sans MS" pitchFamily="66" charset="0"/>
              </a:rPr>
              <a:t>yrs</a:t>
            </a:r>
            <a:r>
              <a:rPr lang="en-US" sz="2400" dirty="0">
                <a:latin typeface="Comic Sans MS" pitchFamily="66" charset="0"/>
              </a:rPr>
              <a:t> = range(start, stop + 1)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... 		for </a:t>
            </a:r>
            <a:r>
              <a:rPr lang="en-US" sz="2400" dirty="0" err="1">
                <a:latin typeface="Comic Sans MS" pitchFamily="66" charset="0"/>
              </a:rPr>
              <a:t>yr</a:t>
            </a:r>
            <a:r>
              <a:rPr lang="en-US" sz="2400" dirty="0">
                <a:latin typeface="Comic Sans MS" pitchFamily="66" charset="0"/>
              </a:rPr>
              <a:t> in </a:t>
            </a:r>
            <a:r>
              <a:rPr lang="en-US" sz="2400" dirty="0" err="1">
                <a:latin typeface="Comic Sans MS" pitchFamily="66" charset="0"/>
              </a:rPr>
              <a:t>yrs</a:t>
            </a:r>
            <a:r>
              <a:rPr lang="en-US" sz="2400" dirty="0">
                <a:latin typeface="Comic Sans MS" pitchFamily="66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... 			print </a:t>
            </a:r>
            <a:r>
              <a:rPr lang="en-US" sz="2400" dirty="0" err="1">
                <a:latin typeface="Comic Sans MS" pitchFamily="66" charset="0"/>
              </a:rPr>
              <a:t>yr</a:t>
            </a:r>
            <a:endParaRPr lang="en-US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... 		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&gt;&gt;&gt; </a:t>
            </a:r>
            <a:r>
              <a:rPr lang="en-US" sz="2400" dirty="0" err="1">
                <a:latin typeface="Comic Sans MS" pitchFamily="66" charset="0"/>
              </a:rPr>
              <a:t>printMyYears</a:t>
            </a:r>
            <a:r>
              <a:rPr lang="en-US" sz="2400" dirty="0">
                <a:latin typeface="Comic Sans MS" pitchFamily="66" charset="0"/>
              </a:rPr>
              <a:t>(1920,1926)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1920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1921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1922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1923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1924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1925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1926</a:t>
            </a:r>
          </a:p>
        </p:txBody>
      </p:sp>
      <p:sp>
        <p:nvSpPr>
          <p:cNvPr id="308230" name="Oval 6">
            <a:extLst>
              <a:ext uri="{FF2B5EF4-FFF2-40B4-BE49-F238E27FC236}">
                <a16:creationId xmlns:a16="http://schemas.microsoft.com/office/drawing/2014/main" id="{AD8C7A40-D4C4-0DD3-312C-F4D126E1F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685800"/>
            <a:ext cx="1981200" cy="8382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08231" name="Oval 7">
            <a:extLst>
              <a:ext uri="{FF2B5EF4-FFF2-40B4-BE49-F238E27FC236}">
                <a16:creationId xmlns:a16="http://schemas.microsoft.com/office/drawing/2014/main" id="{F948D408-DA82-6372-0DC4-946675E5A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200400"/>
            <a:ext cx="2209800" cy="6096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30" grpId="0" animBg="1"/>
      <p:bldP spid="3082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1106B41E-0F38-A44F-A083-986B945F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458200" cy="457200"/>
          </a:xfrm>
        </p:spPr>
        <p:txBody>
          <a:bodyPr/>
          <a:lstStyle/>
          <a:p>
            <a:pPr eaLnBrk="1" hangingPunct="1"/>
            <a:r>
              <a:rPr lang="en-US" altLang="en-US"/>
              <a:t>In Class – printFunctions.py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B7EA-A41D-9435-A384-12B428CE8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400" dirty="0"/>
              <a:t>The given script contains 2 function definitions and calls these functions (as examples). </a:t>
            </a:r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marL="0" indent="0" eaLnBrk="1" hangingPunct="1">
              <a:buFontTx/>
              <a:buNone/>
              <a:defRPr/>
            </a:pPr>
            <a:r>
              <a:rPr lang="en-US" sz="2400" dirty="0"/>
              <a:t>1. A list of file names is given in the code (</a:t>
            </a:r>
            <a:r>
              <a:rPr lang="en-US" sz="2400" dirty="0" err="1"/>
              <a:t>testList</a:t>
            </a:r>
            <a:r>
              <a:rPr lang="en-US" sz="2400" dirty="0"/>
              <a:t> = ['</a:t>
            </a:r>
            <a:r>
              <a:rPr lang="en-US" sz="2400" dirty="0" err="1"/>
              <a:t>a.shp</a:t>
            </a:r>
            <a:r>
              <a:rPr lang="en-US" sz="2400" dirty="0"/>
              <a:t>', 'a.txt', '</a:t>
            </a:r>
            <a:r>
              <a:rPr lang="en-US" sz="2400" dirty="0" err="1"/>
              <a:t>cRaster</a:t>
            </a:r>
            <a:r>
              <a:rPr lang="en-US" sz="2400" dirty="0"/>
              <a:t>']). Write code to loop through </a:t>
            </a:r>
            <a:r>
              <a:rPr lang="en-US" sz="2400" dirty="0" err="1"/>
              <a:t>testList</a:t>
            </a:r>
            <a:r>
              <a:rPr lang="en-US" sz="2400" dirty="0"/>
              <a:t> and print only names that end with .</a:t>
            </a:r>
            <a:r>
              <a:rPr lang="en-US" sz="2400" dirty="0" err="1"/>
              <a:t>shp</a:t>
            </a:r>
            <a:r>
              <a:rPr lang="en-US" sz="2400" dirty="0"/>
              <a:t>.</a:t>
            </a:r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marL="0" indent="0" eaLnBrk="1" hangingPunct="1">
              <a:buFontTx/>
              <a:buNone/>
              <a:defRPr/>
            </a:pPr>
            <a:r>
              <a:rPr lang="en-US" sz="2400" dirty="0"/>
              <a:t>2. When that is working, put the looping code that you wrote for #1 inside a function definition. Pass a list in as an argument. </a:t>
            </a:r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marL="0" indent="0" eaLnBrk="1" hangingPunct="1">
              <a:buFontTx/>
              <a:buNone/>
              <a:defRPr/>
            </a:pPr>
            <a:r>
              <a:rPr lang="en-US" sz="2400" dirty="0"/>
              <a:t>3. Write a line of code to call the function using </a:t>
            </a:r>
            <a:r>
              <a:rPr lang="en-US" sz="2400" dirty="0" err="1"/>
              <a:t>testList</a:t>
            </a:r>
            <a:r>
              <a:rPr lang="en-US" sz="2400" dirty="0"/>
              <a:t>. (The idea is to replace the code you wrote for #1 with a function definition and call.) </a:t>
            </a:r>
            <a:r>
              <a:rPr lang="en-US" dirty="0"/>
              <a:t> </a:t>
            </a:r>
            <a:endParaRPr lang="en-US" dirty="0">
              <a:latin typeface="Comic Sans MS" pitchFamily="66" charset="0"/>
            </a:endParaRP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970A37CB-57C4-FA33-BE2B-62FAB49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Scope: things defined inside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C91D-708C-5671-7739-D27C6E3B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context in which values are associated with a variable</a:t>
            </a:r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yrs is not defined outside the function.</a:t>
            </a:r>
          </a:p>
          <a:p>
            <a:pPr eaLnBrk="1" hangingPunct="1"/>
            <a:r>
              <a:rPr lang="en-US" altLang="en-US" sz="2800"/>
              <a:t>need to return a value</a:t>
            </a:r>
          </a:p>
          <a:p>
            <a:pPr eaLnBrk="1" hangingPunct="1"/>
            <a:endParaRPr lang="en-US" altLang="en-US" sz="2000"/>
          </a:p>
        </p:txBody>
      </p:sp>
      <p:pic>
        <p:nvPicPr>
          <p:cNvPr id="21509" name="Picture 2">
            <a:extLst>
              <a:ext uri="{FF2B5EF4-FFF2-40B4-BE49-F238E27FC236}">
                <a16:creationId xmlns:a16="http://schemas.microsoft.com/office/drawing/2014/main" id="{C9E62910-2007-AEF9-AEEE-B62673B0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512286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F38E6DE3-F2E2-82D3-C46A-852CD92E8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Returning a value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8545D71-2A86-9F28-0C65-1C99B64AA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Use </a:t>
            </a:r>
            <a:r>
              <a:rPr lang="en-US" altLang="en-US" sz="2400" b="1">
                <a:solidFill>
                  <a:srgbClr val="3333FF"/>
                </a:solidFill>
              </a:rPr>
              <a:t>return</a:t>
            </a:r>
            <a:r>
              <a:rPr lang="en-US" altLang="en-US" sz="2400"/>
              <a:t> keyword.</a:t>
            </a:r>
          </a:p>
          <a:p>
            <a:pPr eaLnBrk="1" hangingPunct="1"/>
            <a:r>
              <a:rPr lang="en-US" altLang="en-US" sz="2400"/>
              <a:t>When calling, use an assignment statement.</a:t>
            </a:r>
          </a:p>
          <a:p>
            <a:pPr eaLnBrk="1" hangingPunct="1">
              <a:buFontTx/>
              <a:buNone/>
            </a:pPr>
            <a:endParaRPr lang="en-US" altLang="en-US" sz="2400"/>
          </a:p>
        </p:txBody>
      </p:sp>
      <p:sp>
        <p:nvSpPr>
          <p:cNvPr id="22533" name="Rectangle 7">
            <a:extLst>
              <a:ext uri="{FF2B5EF4-FFF2-40B4-BE49-F238E27FC236}">
                <a16:creationId xmlns:a16="http://schemas.microsoft.com/office/drawing/2014/main" id="{20651632-30DA-9B36-7064-F1F80BCBD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971800"/>
            <a:ext cx="6934200" cy="24384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2534" name="Rectangle 1">
            <a:extLst>
              <a:ext uri="{FF2B5EF4-FFF2-40B4-BE49-F238E27FC236}">
                <a16:creationId xmlns:a16="http://schemas.microsoft.com/office/drawing/2014/main" id="{AA238D32-B8DB-5961-8869-4A5797C26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105150"/>
            <a:ext cx="6553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Comic Sans MS" panose="030F0702030302020204" pitchFamily="66" charset="0"/>
              </a:rPr>
              <a:t>def</a:t>
            </a:r>
            <a:r>
              <a:rPr lang="en-US" altLang="en-US" sz="240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400">
                <a:latin typeface="Comic Sans MS" panose="030F0702030302020204" pitchFamily="66" charset="0"/>
              </a:rPr>
              <a:t>functionName(arg1, arg 2,… 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</a:rPr>
              <a:t>	‘’’Do stuff’’’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</a:rPr>
              <a:t>	</a:t>
            </a:r>
            <a:r>
              <a:rPr lang="en-US" altLang="en-US" sz="2400" b="1">
                <a:solidFill>
                  <a:srgbClr val="3333FF"/>
                </a:solidFill>
              </a:rPr>
              <a:t> return </a:t>
            </a:r>
            <a:r>
              <a:rPr lang="en-US" altLang="en-US" sz="2400"/>
              <a:t>result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</a:rPr>
              <a:t>#Calling the function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</a:rPr>
              <a:t>x = functionName(a, b, …)</a:t>
            </a:r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ABD4AA3B-A4B1-810C-343F-8A13CA002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2819400" cy="762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C131653F-AF62-EA40-1E67-F2ABC3305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800600"/>
            <a:ext cx="1409700" cy="762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BD065645-6DCD-545E-9BB9-532B7043B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returning a value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C764AED-5C9E-B8D0-244C-C140BE378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3333FF"/>
                </a:solidFill>
              </a:rPr>
              <a:t>import</a:t>
            </a:r>
            <a:r>
              <a:rPr lang="en-US" altLang="en-US"/>
              <a:t> sys</a:t>
            </a:r>
          </a:p>
          <a:p>
            <a:pPr eaLnBrk="1" hangingPunct="1">
              <a:buFontTx/>
              <a:buNone/>
            </a:pPr>
            <a:r>
              <a:rPr lang="en-US" altLang="en-US"/>
              <a:t>rise = float(sys.argv[1])</a:t>
            </a:r>
          </a:p>
          <a:p>
            <a:pPr eaLnBrk="1" hangingPunct="1">
              <a:buFontTx/>
              <a:buNone/>
            </a:pPr>
            <a:r>
              <a:rPr lang="en-US" altLang="en-US"/>
              <a:t>run = float(sys.argv[2])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3333FF"/>
                </a:solidFill>
              </a:rPr>
              <a:t>def</a:t>
            </a:r>
            <a:r>
              <a:rPr lang="en-US" altLang="en-US" b="1"/>
              <a:t> </a:t>
            </a:r>
            <a:r>
              <a:rPr lang="en-US" altLang="en-US"/>
              <a:t>findSlope(lineRise, lineRun):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rgbClr val="B2B062"/>
                </a:solidFill>
              </a:rPr>
              <a:t>   ```Return the slope of a string.’’’</a:t>
            </a:r>
          </a:p>
          <a:p>
            <a:pPr eaLnBrk="1" hangingPunct="1">
              <a:buFontTx/>
              <a:buNone/>
            </a:pPr>
            <a:r>
              <a:rPr lang="en-US" altLang="en-US"/>
              <a:t> 	lineSlope =  lineRise/lineRun</a:t>
            </a:r>
          </a:p>
          <a:p>
            <a:pPr eaLnBrk="1" hangingPunct="1">
              <a:buFontTx/>
              <a:buNone/>
            </a:pPr>
            <a:r>
              <a:rPr lang="en-US" altLang="en-US"/>
              <a:t> 	</a:t>
            </a:r>
            <a:r>
              <a:rPr lang="en-US" altLang="en-US" b="1">
                <a:solidFill>
                  <a:srgbClr val="3333FF"/>
                </a:solidFill>
              </a:rPr>
              <a:t>return</a:t>
            </a:r>
            <a:r>
              <a:rPr lang="en-US" altLang="en-US" b="1"/>
              <a:t> </a:t>
            </a:r>
            <a:r>
              <a:rPr lang="en-US" altLang="en-US"/>
              <a:t>lineSlope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slope = findSlope(rise, run)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3333FF"/>
                </a:solidFill>
              </a:rPr>
              <a:t>print</a:t>
            </a:r>
            <a:r>
              <a:rPr lang="en-US" altLang="en-US"/>
              <a:t> slope</a:t>
            </a:r>
          </a:p>
        </p:txBody>
      </p:sp>
      <p:sp>
        <p:nvSpPr>
          <p:cNvPr id="324621" name="Oval 13">
            <a:extLst>
              <a:ext uri="{FF2B5EF4-FFF2-40B4-BE49-F238E27FC236}">
                <a16:creationId xmlns:a16="http://schemas.microsoft.com/office/drawing/2014/main" id="{B7D187C1-01E9-F50E-EB66-AFCDF6320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343400"/>
            <a:ext cx="2819400" cy="762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4622" name="Oval 14">
            <a:extLst>
              <a:ext uri="{FF2B5EF4-FFF2-40B4-BE49-F238E27FC236}">
                <a16:creationId xmlns:a16="http://schemas.microsoft.com/office/drawing/2014/main" id="{0874E18E-91A9-F62B-35DE-0E0B56A7A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562600"/>
            <a:ext cx="3048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4623" name="Line 15">
            <a:extLst>
              <a:ext uri="{FF2B5EF4-FFF2-40B4-BE49-F238E27FC236}">
                <a16:creationId xmlns:a16="http://schemas.microsoft.com/office/drawing/2014/main" id="{82F7F564-EAD4-B717-6A73-F0DD408E8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096000"/>
            <a:ext cx="8382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21" grpId="0" animBg="1"/>
      <p:bldP spid="3246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E431FB44-069E-054C-713A-28247F3A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common mistake: ‘none’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F259C57D-A462-DD15-881D-8BDFBD23C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 sz="2800"/>
              <a:t>If a script prints a mysterious 'None', it often means that it is printing the return value of a function which does not contain an explicit return statement.</a:t>
            </a:r>
          </a:p>
        </p:txBody>
      </p:sp>
      <p:pic>
        <p:nvPicPr>
          <p:cNvPr id="24581" name="Picture 2">
            <a:extLst>
              <a:ext uri="{FF2B5EF4-FFF2-40B4-BE49-F238E27FC236}">
                <a16:creationId xmlns:a16="http://schemas.microsoft.com/office/drawing/2014/main" id="{31900724-8700-F388-B67B-7B8B0EEC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43"/>
          <a:stretch>
            <a:fillRect/>
          </a:stretch>
        </p:blipFill>
        <p:spPr bwMode="auto">
          <a:xfrm>
            <a:off x="609600" y="990600"/>
            <a:ext cx="5991225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3">
            <a:extLst>
              <a:ext uri="{FF2B5EF4-FFF2-40B4-BE49-F238E27FC236}">
                <a16:creationId xmlns:a16="http://schemas.microsoft.com/office/drawing/2014/main" id="{2AA32433-B39D-EF5A-5258-5FBE122D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4114800"/>
            <a:ext cx="3648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662382DF-DC65-0265-11D2-9D492E0DD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Function arguments vs. script arguments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6A6A4C7-A321-B8F8-2E25-73D191AF9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19400" y="914400"/>
            <a:ext cx="2514600" cy="2895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1400" i="1" dirty="0">
                <a:solidFill>
                  <a:srgbClr val="008000"/>
                </a:solidFill>
                <a:ea typeface="MS PGothic" pitchFamily="34" charset="-128"/>
              </a:rPr>
              <a:t># function arguments only</a:t>
            </a:r>
            <a:endParaRPr lang="en-US" sz="1400" b="1" dirty="0">
              <a:solidFill>
                <a:srgbClr val="3333FF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1400" b="1" dirty="0">
                <a:solidFill>
                  <a:srgbClr val="3333FF"/>
                </a:solidFill>
                <a:ea typeface="MS PGothic" pitchFamily="34" charset="-128"/>
              </a:rPr>
              <a:t>import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sys</a:t>
            </a:r>
          </a:p>
          <a:p>
            <a:pPr eaLnBrk="1" hangingPunct="1">
              <a:buFontTx/>
              <a:buNone/>
              <a:defRPr/>
            </a:pPr>
            <a:r>
              <a:rPr lang="en-US" sz="1400" b="1" dirty="0" err="1">
                <a:solidFill>
                  <a:srgbClr val="3333FF"/>
                </a:solidFill>
                <a:ea typeface="MS PGothic" pitchFamily="34" charset="-128"/>
              </a:rPr>
              <a:t>def</a:t>
            </a:r>
            <a:r>
              <a:rPr lang="en-US" sz="1400" b="1" dirty="0">
                <a:solidFill>
                  <a:srgbClr val="000000"/>
                </a:solidFill>
                <a:ea typeface="MS PGothic" pitchFamily="34" charset="-128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findSlope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lrise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lrun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):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B2B062"/>
                </a:solidFill>
                <a:ea typeface="MS PGothic" pitchFamily="34" charset="-128"/>
              </a:rPr>
              <a:t>   </a:t>
            </a:r>
            <a:r>
              <a:rPr lang="ja-JP" altLang="en-US" sz="1400" dirty="0">
                <a:solidFill>
                  <a:srgbClr val="B2B062"/>
                </a:solidFill>
                <a:ea typeface="MS PGothic" pitchFamily="34" charset="-128"/>
              </a:rPr>
              <a:t>“““</a:t>
            </a:r>
            <a:r>
              <a:rPr lang="en-US" altLang="ja-JP" sz="1400" dirty="0">
                <a:solidFill>
                  <a:srgbClr val="B2B062"/>
                </a:solidFill>
                <a:ea typeface="MS PGothic" pitchFamily="34" charset="-128"/>
              </a:rPr>
              <a:t>Return the …</a:t>
            </a:r>
            <a:r>
              <a:rPr lang="ja-JP" altLang="en-US" sz="1400" dirty="0">
                <a:solidFill>
                  <a:srgbClr val="B2B062"/>
                </a:solidFill>
                <a:ea typeface="MS PGothic" pitchFamily="34" charset="-128"/>
              </a:rPr>
              <a:t>”””</a:t>
            </a:r>
            <a:endParaRPr lang="en-US" altLang="ja-JP" sz="1400" dirty="0">
              <a:solidFill>
                <a:srgbClr val="B2B062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	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lslope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= 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lrise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/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lrun</a:t>
            </a:r>
            <a:endParaRPr lang="en-US" sz="1400" dirty="0">
              <a:solidFill>
                <a:srgbClr val="000000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	</a:t>
            </a:r>
            <a:r>
              <a:rPr lang="en-US" sz="1400" b="1" dirty="0">
                <a:solidFill>
                  <a:srgbClr val="3333FF"/>
                </a:solidFill>
                <a:ea typeface="MS PGothic" pitchFamily="34" charset="-128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ea typeface="MS PGothic" pitchFamily="34" charset="-128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lslope</a:t>
            </a:r>
            <a:endParaRPr lang="en-US" sz="1400" dirty="0">
              <a:solidFill>
                <a:srgbClr val="000000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1400" dirty="0">
              <a:solidFill>
                <a:srgbClr val="000000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rise = 8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run = 16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slope =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findSlope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(rise, run)</a:t>
            </a:r>
          </a:p>
          <a:p>
            <a:pPr eaLnBrk="1" hangingPunct="1">
              <a:buFontTx/>
              <a:buNone/>
              <a:defRPr/>
            </a:pPr>
            <a:r>
              <a:rPr lang="en-US" sz="1400" b="1" dirty="0">
                <a:solidFill>
                  <a:srgbClr val="3333FF"/>
                </a:solidFill>
                <a:ea typeface="MS PGothic" pitchFamily="34" charset="-128"/>
              </a:rPr>
              <a:t>print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slope</a:t>
            </a:r>
          </a:p>
          <a:p>
            <a:pPr eaLnBrk="1" hangingPunct="1">
              <a:buFontTx/>
              <a:buNone/>
              <a:defRPr/>
            </a:pPr>
            <a:endParaRPr lang="en-US" sz="1800" b="1" dirty="0">
              <a:solidFill>
                <a:srgbClr val="3333FF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1800" b="1" dirty="0">
              <a:solidFill>
                <a:srgbClr val="3333FF"/>
              </a:solidFill>
              <a:ea typeface="MS PGothic" pitchFamily="34" charset="-128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7531043-4A79-36E7-D505-404B39A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4400"/>
            <a:ext cx="2057400" cy="2667000"/>
          </a:xfrm>
          <a:prstGeom prst="rect">
            <a:avLst/>
          </a:prstGeom>
          <a:ln/>
          <a:extLst>
            <a:ext uri="{FAA26D3D-D897-4be2-8F04-BA451C77F1D7}"/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sz="1400" i="1">
                <a:solidFill>
                  <a:srgbClr val="008000"/>
                </a:solidFill>
              </a:rPr>
              <a:t># no arguments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>
                <a:solidFill>
                  <a:srgbClr val="3333FF"/>
                </a:solidFill>
              </a:rPr>
              <a:t>def</a:t>
            </a:r>
            <a:r>
              <a:rPr lang="en-US" sz="1400" b="1"/>
              <a:t> </a:t>
            </a:r>
            <a:r>
              <a:rPr lang="en-US" sz="1400"/>
              <a:t>findSlope():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>
                <a:solidFill>
                  <a:srgbClr val="B2B062"/>
                </a:solidFill>
              </a:rPr>
              <a:t>   </a:t>
            </a:r>
            <a:r>
              <a:rPr lang="ja-JP" altLang="en-US" sz="1400">
                <a:solidFill>
                  <a:srgbClr val="B2B062"/>
                </a:solidFill>
              </a:rPr>
              <a:t>“““</a:t>
            </a:r>
            <a:r>
              <a:rPr lang="en-US" altLang="ja-JP" sz="1400">
                <a:solidFill>
                  <a:srgbClr val="B2B062"/>
                </a:solidFill>
              </a:rPr>
              <a:t>Return the …</a:t>
            </a:r>
            <a:r>
              <a:rPr lang="ja-JP" altLang="en-US" sz="1400">
                <a:solidFill>
                  <a:srgbClr val="B2B062"/>
                </a:solidFill>
              </a:rPr>
              <a:t>”””</a:t>
            </a:r>
            <a:endParaRPr lang="en-US" altLang="ja-JP" sz="1400">
              <a:solidFill>
                <a:srgbClr val="B2B062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>
                <a:solidFill>
                  <a:srgbClr val="B2B062"/>
                </a:solidFill>
              </a:rPr>
              <a:t>   </a:t>
            </a:r>
            <a:r>
              <a:rPr lang="en-US" sz="1400"/>
              <a:t>lrise = 3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/>
              <a:t>   lrun = 4   </a:t>
            </a:r>
            <a:endParaRPr lang="en-US" sz="1400">
              <a:solidFill>
                <a:srgbClr val="B2B062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/>
              <a:t>   lslope =  lrise/lrun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/>
              <a:t>   </a:t>
            </a:r>
            <a:r>
              <a:rPr lang="en-US" sz="1400" b="1">
                <a:solidFill>
                  <a:srgbClr val="3333FF"/>
                </a:solidFill>
              </a:rPr>
              <a:t>return</a:t>
            </a:r>
            <a:r>
              <a:rPr lang="en-US" sz="1400" b="1"/>
              <a:t> </a:t>
            </a:r>
            <a:r>
              <a:rPr lang="en-US" sz="1400"/>
              <a:t>lslope</a:t>
            </a:r>
          </a:p>
          <a:p>
            <a:pPr eaLnBrk="1" hangingPunct="1">
              <a:spcBef>
                <a:spcPct val="20000"/>
              </a:spcBef>
              <a:defRPr/>
            </a:pPr>
            <a:endParaRPr lang="en-US" sz="1400"/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/>
              <a:t>slope = findSlope()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>
                <a:solidFill>
                  <a:srgbClr val="3333FF"/>
                </a:solidFill>
              </a:rPr>
              <a:t>print</a:t>
            </a:r>
            <a:r>
              <a:rPr lang="en-US" sz="1400"/>
              <a:t> slope</a:t>
            </a:r>
          </a:p>
          <a:p>
            <a:pPr eaLnBrk="1" hangingPunct="1">
              <a:spcBef>
                <a:spcPct val="20000"/>
              </a:spcBef>
              <a:defRPr/>
            </a:pPr>
            <a:endParaRPr lang="en-US" sz="1800" b="1">
              <a:solidFill>
                <a:srgbClr val="3333FF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endParaRPr lang="en-US" sz="1800" b="1">
              <a:solidFill>
                <a:srgbClr val="3333FF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881F2B4-0A73-EE5D-37F4-D248AFEE7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990600"/>
            <a:ext cx="2514600" cy="3124200"/>
          </a:xfrm>
          <a:prstGeom prst="rect">
            <a:avLst/>
          </a:prstGeom>
          <a:ln/>
          <a:extLst>
            <a:ext uri="{FAA26D3D-D897-4be2-8F04-BA451C77F1D7}"/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sz="1400" i="1" dirty="0">
                <a:solidFill>
                  <a:srgbClr val="008000"/>
                </a:solidFill>
              </a:rPr>
              <a:t># script arguments AND function arguments </a:t>
            </a:r>
            <a:endParaRPr lang="en-US" sz="1400" b="1" dirty="0">
              <a:solidFill>
                <a:srgbClr val="3333FF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 dirty="0">
                <a:solidFill>
                  <a:srgbClr val="3333FF"/>
                </a:solidFill>
              </a:rPr>
              <a:t>import</a:t>
            </a:r>
            <a:r>
              <a:rPr lang="en-US" sz="1400" dirty="0"/>
              <a:t> sys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rise = float(</a:t>
            </a:r>
            <a:r>
              <a:rPr lang="en-US" sz="1400" dirty="0" err="1"/>
              <a:t>sys.argv</a:t>
            </a:r>
            <a:r>
              <a:rPr lang="en-US" sz="1400" dirty="0"/>
              <a:t>[1])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run = float(</a:t>
            </a:r>
            <a:r>
              <a:rPr lang="en-US" sz="1400" dirty="0" err="1"/>
              <a:t>sys.argv</a:t>
            </a:r>
            <a:r>
              <a:rPr lang="en-US" sz="1400" dirty="0"/>
              <a:t>[2])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 dirty="0" err="1">
                <a:solidFill>
                  <a:srgbClr val="3333FF"/>
                </a:solidFill>
              </a:rPr>
              <a:t>def</a:t>
            </a:r>
            <a:r>
              <a:rPr lang="en-US" sz="1400" b="1" dirty="0"/>
              <a:t> </a:t>
            </a:r>
            <a:r>
              <a:rPr lang="en-US" sz="1400" dirty="0" err="1"/>
              <a:t>findSlope</a:t>
            </a:r>
            <a:r>
              <a:rPr lang="en-US" sz="1400" dirty="0"/>
              <a:t>(</a:t>
            </a:r>
            <a:r>
              <a:rPr lang="en-US" sz="1400" dirty="0" err="1"/>
              <a:t>lrise</a:t>
            </a:r>
            <a:r>
              <a:rPr lang="en-US" sz="1400" dirty="0"/>
              <a:t>, </a:t>
            </a:r>
            <a:r>
              <a:rPr lang="en-US" sz="1400" dirty="0" err="1"/>
              <a:t>lrun</a:t>
            </a:r>
            <a:r>
              <a:rPr lang="en-US" sz="1400" dirty="0"/>
              <a:t>):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>
                <a:solidFill>
                  <a:srgbClr val="B2B062"/>
                </a:solidFill>
              </a:rPr>
              <a:t>   </a:t>
            </a:r>
            <a:r>
              <a:rPr lang="ja-JP" altLang="en-US" sz="1400" dirty="0">
                <a:solidFill>
                  <a:srgbClr val="B2B062"/>
                </a:solidFill>
              </a:rPr>
              <a:t>“““</a:t>
            </a:r>
            <a:r>
              <a:rPr lang="en-US" altLang="ja-JP" sz="1400" dirty="0">
                <a:solidFill>
                  <a:srgbClr val="B2B062"/>
                </a:solidFill>
              </a:rPr>
              <a:t>Return the …</a:t>
            </a:r>
            <a:r>
              <a:rPr lang="ja-JP" altLang="en-US" sz="1400" dirty="0">
                <a:solidFill>
                  <a:srgbClr val="B2B062"/>
                </a:solidFill>
              </a:rPr>
              <a:t>”””</a:t>
            </a:r>
            <a:endParaRPr lang="en-US" altLang="ja-JP" sz="1400" dirty="0">
              <a:solidFill>
                <a:srgbClr val="B2B062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 	</a:t>
            </a:r>
            <a:r>
              <a:rPr lang="en-US" sz="1400" dirty="0" err="1"/>
              <a:t>lslope</a:t>
            </a:r>
            <a:r>
              <a:rPr lang="en-US" sz="1400" dirty="0"/>
              <a:t> =  </a:t>
            </a:r>
            <a:r>
              <a:rPr lang="en-US" sz="1400" dirty="0" err="1"/>
              <a:t>lrise</a:t>
            </a:r>
            <a:r>
              <a:rPr lang="en-US" sz="1400" dirty="0"/>
              <a:t>/</a:t>
            </a:r>
            <a:r>
              <a:rPr lang="en-US" sz="1400" dirty="0" err="1"/>
              <a:t>lrun</a:t>
            </a:r>
            <a:endParaRPr lang="en-US" sz="1400" dirty="0"/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 	</a:t>
            </a:r>
            <a:r>
              <a:rPr lang="en-US" sz="1400" b="1" dirty="0">
                <a:solidFill>
                  <a:srgbClr val="3333FF"/>
                </a:solidFill>
              </a:rPr>
              <a:t>return</a:t>
            </a:r>
            <a:r>
              <a:rPr lang="en-US" sz="1400" b="1" dirty="0"/>
              <a:t> </a:t>
            </a:r>
            <a:r>
              <a:rPr lang="en-US" sz="1400" dirty="0" err="1"/>
              <a:t>lslope</a:t>
            </a:r>
            <a:endParaRPr lang="en-US" sz="1400" dirty="0"/>
          </a:p>
          <a:p>
            <a:pPr eaLnBrk="1" hangingPunct="1">
              <a:spcBef>
                <a:spcPct val="20000"/>
              </a:spcBef>
              <a:defRPr/>
            </a:pPr>
            <a:endParaRPr lang="en-US" sz="1400" dirty="0"/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slope = </a:t>
            </a:r>
            <a:r>
              <a:rPr lang="en-US" sz="1400" dirty="0" err="1"/>
              <a:t>findSlope</a:t>
            </a:r>
            <a:r>
              <a:rPr lang="en-US" sz="1400" dirty="0"/>
              <a:t>(rise, run)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 dirty="0">
                <a:solidFill>
                  <a:srgbClr val="3333FF"/>
                </a:solidFill>
              </a:rPr>
              <a:t>print</a:t>
            </a:r>
            <a:r>
              <a:rPr lang="en-US" sz="1400" dirty="0"/>
              <a:t> slope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025B54-9034-A9DE-A81F-9352E50F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125" y="4495800"/>
            <a:ext cx="2800350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7ECEB4-0F45-87AF-FF3D-3739F7458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76800"/>
            <a:ext cx="1676400" cy="228600"/>
          </a:xfrm>
          <a:prstGeom prst="rect">
            <a:avLst/>
          </a:prstGeom>
          <a:noFill/>
          <a:ln w="38100" algn="ctr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034206-729E-C1CA-30FA-46E67BBAE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900" y="3505200"/>
            <a:ext cx="952500" cy="381000"/>
          </a:xfrm>
          <a:prstGeom prst="rect">
            <a:avLst/>
          </a:prstGeom>
          <a:noFill/>
          <a:ln w="38100" algn="ctr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8627D-487F-7698-2604-C304B3E0F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572000"/>
            <a:ext cx="2819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script arguments / function arguments – which is which?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7CCC4E-9F5A-B3A2-710E-A125A9BEA51F}"/>
              </a:ext>
            </a:extLst>
          </p:cNvPr>
          <p:cNvCxnSpPr/>
          <p:nvPr/>
        </p:nvCxnSpPr>
        <p:spPr bwMode="auto">
          <a:xfrm flipV="1">
            <a:off x="4800600" y="4114800"/>
            <a:ext cx="68580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F8D73E04-670B-2F20-0F5C-870A16540C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class – add5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E467A221-C658-3EA3-E081-05C8450DC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Add another function to your script. Name the function add5. The purpose is to add five to the numeric argument passed into it and </a:t>
            </a:r>
            <a:r>
              <a:rPr lang="en-US" altLang="en-US" sz="2400" i="1"/>
              <a:t>returns</a:t>
            </a:r>
            <a:r>
              <a:rPr lang="en-US" altLang="en-US" sz="2400"/>
              <a:t> the result.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Call the function using an argument of 10 and set x to the result. Then print x.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Set a variable z to a float value and call the function using y as the argument and set y to the result. Then print y.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50E29-6251-E9A3-347D-8650EE4AA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5E79-F9D4-1DB2-A48A-EBA3239A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user-defined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5708-814B-52EC-0BDF-54D2AE761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Miniature programs inside our scripts</a:t>
            </a:r>
          </a:p>
          <a:p>
            <a:r>
              <a:rPr lang="en-US" dirty="0"/>
              <a:t>Useful because they can</a:t>
            </a:r>
          </a:p>
          <a:p>
            <a:pPr lvl="1"/>
            <a:r>
              <a:rPr lang="en-US" dirty="0"/>
              <a:t>	Segment off sections of related code</a:t>
            </a:r>
          </a:p>
          <a:p>
            <a:pPr lvl="1"/>
            <a:r>
              <a:rPr lang="en-US" dirty="0"/>
              <a:t>   Run repeated operations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Functions define code blocks, which contain the statements to be run</a:t>
            </a:r>
          </a:p>
          <a:p>
            <a:r>
              <a:rPr lang="en-US" dirty="0"/>
              <a:t>Examples of code inside a function:</a:t>
            </a:r>
          </a:p>
          <a:p>
            <a:pPr lvl="1"/>
            <a:r>
              <a:rPr lang="en-US" dirty="0"/>
              <a:t>Variable assignments, operations, conditions…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82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142206FF-C641-8AB1-B368-CB5313563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Optional arguments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60B02591-FA3E-9FE1-6B8B-679FD6881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 dirty="0"/>
              <a:t>Function arguments can be made optional.</a:t>
            </a:r>
          </a:p>
          <a:p>
            <a:pPr eaLnBrk="1" hangingPunct="1">
              <a:defRPr/>
            </a:pPr>
            <a:r>
              <a:rPr lang="en-US" sz="2000" dirty="0"/>
              <a:t>Make options optional by assigning a default value in argument list.</a:t>
            </a:r>
          </a:p>
          <a:p>
            <a:pPr eaLnBrk="1" hangingPunct="1">
              <a:defRPr/>
            </a:pPr>
            <a:r>
              <a:rPr lang="en-US" sz="2000" dirty="0"/>
              <a:t>Required arguments must come before optional ones.</a:t>
            </a:r>
          </a:p>
          <a:p>
            <a:pPr marL="0" indent="0" eaLnBrk="1" hangingPunct="1">
              <a:buFontTx/>
              <a:buNone/>
              <a:defRPr/>
            </a:pPr>
            <a:endParaRPr lang="en-US" sz="1600" i="1" dirty="0">
              <a:solidFill>
                <a:srgbClr val="6699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1600" i="1" dirty="0">
                <a:solidFill>
                  <a:srgbClr val="669900"/>
                </a:solidFill>
              </a:rPr>
              <a:t># Define a function with optional arguments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600" b="1" dirty="0" err="1">
                <a:solidFill>
                  <a:srgbClr val="0000FF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/>
              <a:t>procName</a:t>
            </a:r>
            <a:r>
              <a:rPr lang="en-US" sz="1600" dirty="0"/>
              <a:t>(arg1, arg2, arg3 = defaultVal1, arg4 = defaultVal2):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600" dirty="0"/>
              <a:t>      …</a:t>
            </a:r>
          </a:p>
          <a:p>
            <a:pPr marL="0" indent="0" eaLnBrk="1" hangingPunct="1">
              <a:buFontTx/>
              <a:buNone/>
              <a:defRPr/>
            </a:pPr>
            <a:endParaRPr lang="en-US" sz="1600" dirty="0"/>
          </a:p>
          <a:p>
            <a:pPr marL="0" indent="0" eaLnBrk="1" hangingPunct="1">
              <a:buFontTx/>
              <a:buNone/>
              <a:defRPr/>
            </a:pPr>
            <a:r>
              <a:rPr lang="en-US" sz="1600" i="1" dirty="0">
                <a:solidFill>
                  <a:srgbClr val="669900"/>
                </a:solidFill>
              </a:rPr>
              <a:t># Call a function with optional arguments</a:t>
            </a:r>
            <a:endParaRPr lang="en-US" sz="1600" dirty="0"/>
          </a:p>
          <a:p>
            <a:pPr marL="0" indent="0" eaLnBrk="1" hangingPunct="1">
              <a:buFontTx/>
              <a:buNone/>
              <a:defRPr/>
            </a:pPr>
            <a:r>
              <a:rPr lang="en-US" sz="1600" dirty="0" err="1"/>
              <a:t>procName</a:t>
            </a:r>
            <a:r>
              <a:rPr lang="en-US" sz="1600" dirty="0"/>
              <a:t>(a, b, c, d) </a:t>
            </a:r>
            <a:r>
              <a:rPr lang="en-US" sz="1600" i="1" dirty="0">
                <a:solidFill>
                  <a:srgbClr val="669900"/>
                </a:solidFill>
              </a:rPr>
              <a:t>#Call with 4 </a:t>
            </a:r>
            <a:r>
              <a:rPr lang="en-US" sz="1600" i="1" dirty="0" err="1">
                <a:solidFill>
                  <a:srgbClr val="669900"/>
                </a:solidFill>
              </a:rPr>
              <a:t>args</a:t>
            </a:r>
            <a:endParaRPr lang="en-US" sz="1600" i="1" dirty="0">
              <a:solidFill>
                <a:srgbClr val="6699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1600" dirty="0" err="1"/>
              <a:t>procName</a:t>
            </a:r>
            <a:r>
              <a:rPr lang="en-US" sz="1600" dirty="0"/>
              <a:t>(a, b, c) </a:t>
            </a:r>
            <a:r>
              <a:rPr lang="en-US" sz="1600" i="1" dirty="0">
                <a:solidFill>
                  <a:srgbClr val="669900"/>
                </a:solidFill>
              </a:rPr>
              <a:t>#Or call with 3 </a:t>
            </a:r>
            <a:r>
              <a:rPr lang="en-US" sz="1600" i="1" dirty="0" err="1">
                <a:solidFill>
                  <a:srgbClr val="669900"/>
                </a:solidFill>
              </a:rPr>
              <a:t>args</a:t>
            </a:r>
            <a:r>
              <a:rPr lang="en-US" sz="1600" i="1" dirty="0">
                <a:solidFill>
                  <a:srgbClr val="669900"/>
                </a:solidFill>
              </a:rPr>
              <a:t> (defaultVal2 will be used for the last </a:t>
            </a:r>
            <a:r>
              <a:rPr lang="en-US" sz="1600" i="1" dirty="0" err="1">
                <a:solidFill>
                  <a:srgbClr val="669900"/>
                </a:solidFill>
              </a:rPr>
              <a:t>arg</a:t>
            </a:r>
            <a:r>
              <a:rPr lang="en-US" sz="1600" i="1" dirty="0">
                <a:solidFill>
                  <a:srgbClr val="669900"/>
                </a:solidFill>
              </a:rPr>
              <a:t>)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600" dirty="0" err="1"/>
              <a:t>procName</a:t>
            </a:r>
            <a:r>
              <a:rPr lang="en-US" sz="1600" dirty="0"/>
              <a:t>(</a:t>
            </a:r>
            <a:r>
              <a:rPr lang="en-US" sz="1600" dirty="0" err="1"/>
              <a:t>a,b</a:t>
            </a:r>
            <a:r>
              <a:rPr lang="en-US" sz="1600" dirty="0"/>
              <a:t>) </a:t>
            </a:r>
            <a:r>
              <a:rPr lang="en-US" sz="1600" i="1" dirty="0">
                <a:solidFill>
                  <a:srgbClr val="669900"/>
                </a:solidFill>
              </a:rPr>
              <a:t>#Or call with 2 </a:t>
            </a:r>
            <a:r>
              <a:rPr lang="en-US" sz="1600" i="1" dirty="0" err="1">
                <a:solidFill>
                  <a:srgbClr val="669900"/>
                </a:solidFill>
              </a:rPr>
              <a:t>args</a:t>
            </a:r>
            <a:r>
              <a:rPr lang="en-US" sz="1600" i="1" dirty="0">
                <a:solidFill>
                  <a:srgbClr val="669900"/>
                </a:solidFill>
              </a:rPr>
              <a:t> (defaultVal1 used for arg3 and defaultVal2 used for arg4)</a:t>
            </a:r>
          </a:p>
          <a:p>
            <a:pPr marL="0" indent="0" eaLnBrk="1" hangingPunct="1"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2F79A480-0A93-24E4-F85C-7797FE9DC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Slope Example with optional argument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484A86DF-EB10-DEAE-BFC0-793C55FB8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30725" name="Picture 8">
            <a:extLst>
              <a:ext uri="{FF2B5EF4-FFF2-40B4-BE49-F238E27FC236}">
                <a16:creationId xmlns:a16="http://schemas.microsoft.com/office/drawing/2014/main" id="{B4724778-D22E-1C70-60D3-A5423742E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990600"/>
            <a:ext cx="4572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726" name="Straight Arrow Connector 3">
            <a:extLst>
              <a:ext uri="{FF2B5EF4-FFF2-40B4-BE49-F238E27FC236}">
                <a16:creationId xmlns:a16="http://schemas.microsoft.com/office/drawing/2014/main" id="{1CD4D040-BE80-BF3C-FBAC-B2ECED08116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19488" y="1600200"/>
            <a:ext cx="1119187" cy="53340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27" name="Straight Arrow Connector 7">
            <a:extLst>
              <a:ext uri="{FF2B5EF4-FFF2-40B4-BE49-F238E27FC236}">
                <a16:creationId xmlns:a16="http://schemas.microsoft.com/office/drawing/2014/main" id="{3825AD61-4127-E7DA-8B8D-D2280304848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67000" y="2324100"/>
            <a:ext cx="1119188" cy="38100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28" name="TextBox 2">
            <a:extLst>
              <a:ext uri="{FF2B5EF4-FFF2-40B4-BE49-F238E27FC236}">
                <a16:creationId xmlns:a16="http://schemas.microsoft.com/office/drawing/2014/main" id="{DD8E0771-BA4E-0DAA-E2B1-11959D2C8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6019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99"/>
                </a:solidFill>
              </a:rPr>
              <a:t>required</a:t>
            </a:r>
          </a:p>
        </p:txBody>
      </p:sp>
      <p:sp>
        <p:nvSpPr>
          <p:cNvPr id="30729" name="TextBox 9">
            <a:extLst>
              <a:ext uri="{FF2B5EF4-FFF2-40B4-BE49-F238E27FC236}">
                <a16:creationId xmlns:a16="http://schemas.microsoft.com/office/drawing/2014/main" id="{79E31302-60B2-7B11-B6E0-FE0268735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447800"/>
            <a:ext cx="1082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99"/>
                </a:solidFill>
              </a:rPr>
              <a:t>optional</a:t>
            </a:r>
          </a:p>
        </p:txBody>
      </p:sp>
      <p:cxnSp>
        <p:nvCxnSpPr>
          <p:cNvPr id="30730" name="Straight Arrow Connector 11">
            <a:extLst>
              <a:ext uri="{FF2B5EF4-FFF2-40B4-BE49-F238E27FC236}">
                <a16:creationId xmlns:a16="http://schemas.microsoft.com/office/drawing/2014/main" id="{A8934A83-29A1-B4B8-B448-C4857F1F305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81413" y="3276600"/>
            <a:ext cx="1119187" cy="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1" name="Straight Arrow Connector 13">
            <a:extLst>
              <a:ext uri="{FF2B5EF4-FFF2-40B4-BE49-F238E27FC236}">
                <a16:creationId xmlns:a16="http://schemas.microsoft.com/office/drawing/2014/main" id="{59E98EEC-49F3-5EAA-D30F-53E1B9D42CA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00400" y="3505200"/>
            <a:ext cx="1119188" cy="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32" name="TextBox 15">
            <a:extLst>
              <a:ext uri="{FF2B5EF4-FFF2-40B4-BE49-F238E27FC236}">
                <a16:creationId xmlns:a16="http://schemas.microsoft.com/office/drawing/2014/main" id="{B365E7F6-C02E-982B-F15C-6DFC4900E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048000"/>
            <a:ext cx="2185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99"/>
                </a:solidFill>
              </a:rPr>
              <a:t>calling with 2 args</a:t>
            </a:r>
          </a:p>
        </p:txBody>
      </p:sp>
      <p:sp>
        <p:nvSpPr>
          <p:cNvPr id="30733" name="TextBox 16">
            <a:extLst>
              <a:ext uri="{FF2B5EF4-FFF2-40B4-BE49-F238E27FC236}">
                <a16:creationId xmlns:a16="http://schemas.microsoft.com/office/drawing/2014/main" id="{3BD49A44-C087-94BD-341B-1A826551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352800"/>
            <a:ext cx="205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99"/>
                </a:solidFill>
              </a:rPr>
              <a:t>calling with 1 arg</a:t>
            </a:r>
          </a:p>
        </p:txBody>
      </p:sp>
      <p:pic>
        <p:nvPicPr>
          <p:cNvPr id="30734" name="Picture 2">
            <a:extLst>
              <a:ext uri="{FF2B5EF4-FFF2-40B4-BE49-F238E27FC236}">
                <a16:creationId xmlns:a16="http://schemas.microsoft.com/office/drawing/2014/main" id="{3289E991-EBAE-15A4-30BE-89B9C247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4191000"/>
            <a:ext cx="36385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35" name="Picture 3">
            <a:extLst>
              <a:ext uri="{FF2B5EF4-FFF2-40B4-BE49-F238E27FC236}">
                <a16:creationId xmlns:a16="http://schemas.microsoft.com/office/drawing/2014/main" id="{DEEDF66D-EC85-F315-70CB-23EE1D203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791200"/>
            <a:ext cx="18319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CD48000B-E648-DA98-C3AC-E19DDD1AE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class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CAC22D84-271E-F53D-CAFF-0C2F647C6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Modify zipAll.py so that it is a function.</a:t>
            </a:r>
          </a:p>
          <a:p>
            <a:pPr eaLnBrk="1" hangingPunct="1"/>
            <a:r>
              <a:rPr lang="en-US" altLang="en-US"/>
              <a:t>The function should take one argument: the directory whose contents are to be zipped.</a:t>
            </a:r>
          </a:p>
          <a:p>
            <a:pPr eaLnBrk="1" hangingPunct="1"/>
            <a:r>
              <a:rPr lang="en-US" altLang="en-US"/>
              <a:t>Call the method.</a:t>
            </a:r>
          </a:p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188154C6-D48D-559C-E8BC-5F0FE4C585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2772" name="Picture 3">
            <a:extLst>
              <a:ext uri="{FF2B5EF4-FFF2-40B4-BE49-F238E27FC236}">
                <a16:creationId xmlns:a16="http://schemas.microsoft.com/office/drawing/2014/main" id="{84DC38B9-5D3F-565D-D2E8-F9FF809EB44C}"/>
              </a:ext>
            </a:extLst>
          </p:cNvPr>
          <p:cNvPicPr>
            <a:picLocks noGrp="1"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6">
            <a:extLst>
              <a:ext uri="{FF2B5EF4-FFF2-40B4-BE49-F238E27FC236}">
                <a16:creationId xmlns:a16="http://schemas.microsoft.com/office/drawing/2014/main" id="{1103177A-5F4A-0E91-3C65-52A907AC48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Amend your script…</a:t>
            </a:r>
          </a:p>
        </p:txBody>
      </p:sp>
      <p:sp>
        <p:nvSpPr>
          <p:cNvPr id="33796" name="Rectangle 7">
            <a:extLst>
              <a:ext uri="{FF2B5EF4-FFF2-40B4-BE49-F238E27FC236}">
                <a16:creationId xmlns:a16="http://schemas.microsoft.com/office/drawing/2014/main" id="{44C80A8E-36E3-07D1-8014-A9CF147F8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Amend zipAllFunction so that it returns the name of the archive file that was created.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DCA80671-DD7D-76F3-059C-307B6D409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ED60BAC-3C62-3021-A111-35BDDF5F5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4821" name="Picture 4">
            <a:extLst>
              <a:ext uri="{FF2B5EF4-FFF2-40B4-BE49-F238E27FC236}">
                <a16:creationId xmlns:a16="http://schemas.microsoft.com/office/drawing/2014/main" id="{A2A28281-8F73-DD74-BF3E-2EC66223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000125"/>
            <a:ext cx="5953125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00E6E552-7925-9C87-B4B9-2095BD91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Summing up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302D4E89-3F9A-5DF5-82A0-B4FC502C9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Topics discussed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Function definition syntax (</a:t>
            </a:r>
            <a:r>
              <a:rPr lang="en-US" altLang="en-US" b="1">
                <a:solidFill>
                  <a:srgbClr val="0000FF"/>
                </a:solidFill>
                <a:ea typeface="MS PGothic" panose="020B0600070205080204" pitchFamily="34" charset="-128"/>
              </a:rPr>
              <a:t>def </a:t>
            </a:r>
            <a:r>
              <a:rPr lang="en-US" altLang="en-US">
                <a:ea typeface="MS PGothic" panose="020B0600070205080204" pitchFamily="34" charset="-128"/>
              </a:rPr>
              <a:t>keyword).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Calling functions.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Functions that take arguments. 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Functions that return values.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Script arguments vs. function arguments.</a:t>
            </a:r>
          </a:p>
          <a:p>
            <a:r>
              <a:rPr lang="en-US" altLang="en-US">
                <a:ea typeface="MS PGothic" panose="020B0600070205080204" pitchFamily="34" charset="-128"/>
              </a:rPr>
              <a:t>Up next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cursors</a:t>
            </a:r>
          </a:p>
          <a:p>
            <a:r>
              <a:rPr lang="en-US" altLang="en-US">
                <a:ea typeface="MS PGothic" panose="020B0600070205080204" pitchFamily="34" charset="-128"/>
              </a:rPr>
              <a:t>Additional topics</a:t>
            </a:r>
          </a:p>
          <a:p>
            <a:pPr lvl="2"/>
            <a:r>
              <a:rPr lang="en-US" altLang="en-US" b="1">
                <a:ea typeface="MS PGothic" panose="020B0600070205080204" pitchFamily="34" charset="-128"/>
              </a:rPr>
              <a:t>optional arguments</a:t>
            </a:r>
            <a:r>
              <a:rPr lang="en-US" altLang="en-US">
                <a:ea typeface="MS PGothic" panose="020B0600070205080204" pitchFamily="34" charset="-128"/>
              </a:rPr>
              <a:t>	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193F2246-77F6-58C3-AC99-F594827A7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Optional Arguments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383DD1DE-07B8-9D9D-8C33-99D1EBB8D4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It is possible to set some input arguments as optional by using default values.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36869" name="Rectangle 4">
            <a:extLst>
              <a:ext uri="{FF2B5EF4-FFF2-40B4-BE49-F238E27FC236}">
                <a16:creationId xmlns:a16="http://schemas.microsoft.com/office/drawing/2014/main" id="{1A8AC181-ECB0-4967-DB6D-31E1B21A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02335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def diffTimeReturn( start, end, message= "Time elapsed:"):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difference = end - start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weeks, days = divmod(difference.days, 7)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minutes, seconds = divmod(difference.seconds, 60)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hours, minutes = divmod(minutes, 60)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print message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print “””%d weeks, %d days, %d:%d:%d" 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  (weeks, days, hours, minutes, seconds)”””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</a:t>
            </a:r>
          </a:p>
        </p:txBody>
      </p:sp>
      <p:sp>
        <p:nvSpPr>
          <p:cNvPr id="36870" name="Oval 5">
            <a:extLst>
              <a:ext uri="{FF2B5EF4-FFF2-40B4-BE49-F238E27FC236}">
                <a16:creationId xmlns:a16="http://schemas.microsoft.com/office/drawing/2014/main" id="{5274005D-B4C3-5E06-D029-3F6671945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438400"/>
            <a:ext cx="4114800" cy="914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4">
            <a:extLst>
              <a:ext uri="{FF2B5EF4-FFF2-40B4-BE49-F238E27FC236}">
                <a16:creationId xmlns:a16="http://schemas.microsoft.com/office/drawing/2014/main" id="{F7BD832C-8150-59F7-50FC-AF379648F7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Calling the Function</a:t>
            </a:r>
          </a:p>
        </p:txBody>
      </p:sp>
      <p:sp>
        <p:nvSpPr>
          <p:cNvPr id="37892" name="Rectangle 5">
            <a:extLst>
              <a:ext uri="{FF2B5EF4-FFF2-40B4-BE49-F238E27FC236}">
                <a16:creationId xmlns:a16="http://schemas.microsoft.com/office/drawing/2014/main" id="{74441012-BCAA-E380-72E8-BA76D5F912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&gt;&gt;&gt; diffTimeReturn(begin,stop)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Time elapsed: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0 weeks, 0 days, 0:0:1</a:t>
            </a:r>
            <a:r>
              <a:rPr lang="en-US" altLang="en-US" sz="280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&gt;&gt;&gt; mymessage = “Mothra’s travel time: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&gt;&gt;&gt; diffTimeReturn(begin,stop,mymessage)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Mothra’s travel time: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0 weeks, 2 days, 0:0:6 </a:t>
            </a:r>
          </a:p>
        </p:txBody>
      </p:sp>
      <p:sp>
        <p:nvSpPr>
          <p:cNvPr id="37893" name="Rectangle 6">
            <a:extLst>
              <a:ext uri="{FF2B5EF4-FFF2-40B4-BE49-F238E27FC236}">
                <a16:creationId xmlns:a16="http://schemas.microsoft.com/office/drawing/2014/main" id="{8B02EFB0-F7B2-658D-79A7-1132736F1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14400"/>
            <a:ext cx="73152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def diffTimeReturn( start, end, message= "Time elapsed:"):</a:t>
            </a:r>
            <a:br>
              <a:rPr lang="en-US" altLang="en-US" sz="1600"/>
            </a:br>
            <a:r>
              <a:rPr lang="en-US" altLang="en-US" sz="1600"/>
              <a:t>         difference = end - start</a:t>
            </a:r>
            <a:br>
              <a:rPr lang="en-US" altLang="en-US" sz="1600"/>
            </a:br>
            <a:r>
              <a:rPr lang="en-US" altLang="en-US" sz="1600"/>
              <a:t>         weeks, days = divmod(difference.days, 7)</a:t>
            </a:r>
            <a:br>
              <a:rPr lang="en-US" altLang="en-US" sz="1600"/>
            </a:br>
            <a:r>
              <a:rPr lang="en-US" altLang="en-US" sz="1600"/>
              <a:t>         minutes, seconds = divmod(difference.seconds, 60)</a:t>
            </a:r>
            <a:br>
              <a:rPr lang="en-US" altLang="en-US" sz="1600"/>
            </a:br>
            <a:r>
              <a:rPr lang="en-US" altLang="en-US" sz="1600"/>
              <a:t>         hours, minutes = divmod(minutes, 60)</a:t>
            </a:r>
            <a:br>
              <a:rPr lang="en-US" altLang="en-US" sz="1600"/>
            </a:br>
            <a:r>
              <a:rPr lang="en-US" altLang="en-US" sz="1600"/>
              <a:t>         print message</a:t>
            </a:r>
            <a:br>
              <a:rPr lang="en-US" altLang="en-US" sz="1600"/>
            </a:br>
            <a:r>
              <a:rPr lang="en-US" altLang="en-US" sz="1600"/>
              <a:t>         print “””%d weeks, %d days, %d:%d:%d" 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	  (weeks, days, hours, minutes, seconds)”””</a:t>
            </a:r>
            <a:br>
              <a:rPr lang="en-US" altLang="en-US" sz="1600"/>
            </a:br>
            <a:endParaRPr lang="en-US" altLang="en-US"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>
            <a:extLst>
              <a:ext uri="{FF2B5EF4-FFF2-40B4-BE49-F238E27FC236}">
                <a16:creationId xmlns:a16="http://schemas.microsoft.com/office/drawing/2014/main" id="{6603103E-F558-5BF6-3399-88EFF7E78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Optional Arguments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D37C8AB2-984C-DDD9-DCF6-07F92E514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Amend your zipAll.py function so that it has an optional loop to delete all the original files after it creates the archive file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0C3C-CD75-44F6-B1F6-5ADC7FB0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264E-6317-6674-70B1-FA84AB13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functions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CCA03-D8E9-D9DB-6282-539C9FD9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 result immediately (like play a sound)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Provide an answer or output to be used by other functions (</a:t>
            </a:r>
            <a:r>
              <a:rPr lang="en-US" i="1" dirty="0"/>
              <a:t>return</a:t>
            </a:r>
            <a:r>
              <a:rPr lang="en-US" dirty="0"/>
              <a:t> value)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69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:a16="http://schemas.microsoft.com/office/drawing/2014/main" id="{0BB3D54B-6DC6-300C-65B0-926C22EB7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109352A-A148-564F-202F-93C422C7893C}"/>
              </a:ext>
            </a:extLst>
          </p:cNvPr>
          <p:cNvSpPr>
            <a:spLocks noGrp="1"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9941" name="Picture 4">
            <a:extLst>
              <a:ext uri="{FF2B5EF4-FFF2-40B4-BE49-F238E27FC236}">
                <a16:creationId xmlns:a16="http://schemas.microsoft.com/office/drawing/2014/main" id="{78638720-AAEF-75E6-44D2-0FA6CA8E8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147763"/>
            <a:ext cx="59340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1A7FF8BB-9CF4-DE5F-D418-5E08B5F43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Returning Multiple Values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9D69ADE0-2310-B72F-9227-FDD520F45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if you need to return multiple values from a function?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40965" name="Rectangle 4">
            <a:extLst>
              <a:ext uri="{FF2B5EF4-FFF2-40B4-BE49-F238E27FC236}">
                <a16:creationId xmlns:a16="http://schemas.microsoft.com/office/drawing/2014/main" id="{81E85A0E-10A9-E782-D707-891B49AA7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02335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def diffTimeReturn( start, end, message= "Time elapsed:"):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difference = end - start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weeks, days = divmod(difference.days, 7)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minutes, seconds = divmod(difference.seconds, 60)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hours, minutes = divmod(minutes, 60)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print message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print “””%d weeks, %d days, %d:%d:%d" 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  (weeks, days, hours, minutes, seconds)”””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return [weeks, days, hours, minutes, seconds] </a:t>
            </a:r>
          </a:p>
        </p:txBody>
      </p:sp>
      <p:sp>
        <p:nvSpPr>
          <p:cNvPr id="40966" name="Oval 5">
            <a:extLst>
              <a:ext uri="{FF2B5EF4-FFF2-40B4-BE49-F238E27FC236}">
                <a16:creationId xmlns:a16="http://schemas.microsoft.com/office/drawing/2014/main" id="{1153DC1C-C9EB-F77A-2359-50A37B34D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00600"/>
            <a:ext cx="7543800" cy="10668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>
            <a:extLst>
              <a:ext uri="{FF2B5EF4-FFF2-40B4-BE49-F238E27FC236}">
                <a16:creationId xmlns:a16="http://schemas.microsoft.com/office/drawing/2014/main" id="{4E9079E6-4AE5-DDDF-91FB-599E76E9E4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Returning Multiple Values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56BE8F56-FD8D-F008-9512-100F71138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Define a function that returns the extent of a shapefile before it is clipped, clips it based on a smaller file, then returns the size of the new file</a:t>
            </a:r>
          </a:p>
          <a:p>
            <a:pPr eaLnBrk="1" hangingPunct="1"/>
            <a:r>
              <a:rPr lang="en-US" altLang="en-US"/>
              <a:t>Call this function, printing each extent as follows:</a:t>
            </a:r>
          </a:p>
          <a:p>
            <a:pPr lvl="2" eaLnBrk="1" hangingPunct="1"/>
            <a:r>
              <a:rPr lang="en-US" altLang="en-US"/>
              <a:t>Old extent of in feature: xxxxxxxxxxxx</a:t>
            </a:r>
          </a:p>
          <a:p>
            <a:pPr lvl="2" eaLnBrk="1" hangingPunct="1"/>
            <a:r>
              <a:rPr lang="en-US" altLang="en-US"/>
              <a:t>New extent of in feature: xxxxxxxxxxxx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>
            <a:extLst>
              <a:ext uri="{FF2B5EF4-FFF2-40B4-BE49-F238E27FC236}">
                <a16:creationId xmlns:a16="http://schemas.microsoft.com/office/drawing/2014/main" id="{9A8C45DF-4861-063D-A275-90409C928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375E4A66-5C77-054E-6862-620CFA72A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3013" name="Picture 4">
            <a:extLst>
              <a:ext uri="{FF2B5EF4-FFF2-40B4-BE49-F238E27FC236}">
                <a16:creationId xmlns:a16="http://schemas.microsoft.com/office/drawing/2014/main" id="{721892C2-F782-F47D-9D38-742DA35B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57263"/>
            <a:ext cx="708660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>
            <a:extLst>
              <a:ext uri="{FF2B5EF4-FFF2-40B4-BE49-F238E27FC236}">
                <a16:creationId xmlns:a16="http://schemas.microsoft.com/office/drawing/2014/main" id="{411BC38E-A100-A490-9C8D-C35DE313F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class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2510BB5D-8279-24AC-68C4-987035B85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a Python method that will print a given message both in PythonWin and in the geoprocessing Window when it’s called from ArcGIS</a:t>
            </a:r>
          </a:p>
          <a:p>
            <a:pPr eaLnBrk="1" hangingPunct="1"/>
            <a:r>
              <a:rPr lang="en-US" altLang="en-US"/>
              <a:t>The function should take one argument: the string message to be printed</a:t>
            </a:r>
          </a:p>
          <a:p>
            <a:pPr eaLnBrk="1" hangingPunct="1"/>
            <a:r>
              <a:rPr lang="en-US" altLang="en-US"/>
              <a:t>Call the method.</a:t>
            </a:r>
          </a:p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>
            <a:extLst>
              <a:ext uri="{FF2B5EF4-FFF2-40B4-BE49-F238E27FC236}">
                <a16:creationId xmlns:a16="http://schemas.microsoft.com/office/drawing/2014/main" id="{58205621-5352-588C-70BA-7756B08D35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Scope: Argument values</a:t>
            </a:r>
          </a:p>
        </p:txBody>
      </p:sp>
      <p:sp>
        <p:nvSpPr>
          <p:cNvPr id="352259" name="Rectangle 3">
            <a:extLst>
              <a:ext uri="{FF2B5EF4-FFF2-40B4-BE49-F238E27FC236}">
                <a16:creationId xmlns:a16="http://schemas.microsoft.com/office/drawing/2014/main" id="{4701853B-910A-68AA-6958-61AF7935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def augment( mylist, myint ):</a:t>
            </a:r>
            <a:br>
              <a:rPr lang="en-US" altLang="en-US" sz="2400"/>
            </a:br>
            <a:r>
              <a:rPr lang="en-US" altLang="en-US" sz="2400"/>
              <a:t> mylist.sort()</a:t>
            </a:r>
            <a:br>
              <a:rPr lang="en-US" altLang="en-US" sz="2400"/>
            </a:br>
            <a:r>
              <a:rPr lang="en-US" altLang="en-US" sz="2400"/>
              <a:t> myint = myint + 1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alist = [3,1,2]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num = 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print alist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[3,1,2]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&gt;&gt;&gt; print num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augment(alist, num)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print alist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[1,2,3]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print num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5 </a:t>
            </a:r>
          </a:p>
        </p:txBody>
      </p:sp>
      <p:pic>
        <p:nvPicPr>
          <p:cNvPr id="45061" name="Picture 4">
            <a:extLst>
              <a:ext uri="{FF2B5EF4-FFF2-40B4-BE49-F238E27FC236}">
                <a16:creationId xmlns:a16="http://schemas.microsoft.com/office/drawing/2014/main" id="{B0E4F93D-B84B-3BBB-19EC-AAAB1542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3462338" cy="25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2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5">
            <a:extLst>
              <a:ext uri="{FF2B5EF4-FFF2-40B4-BE49-F238E27FC236}">
                <a16:creationId xmlns:a16="http://schemas.microsoft.com/office/drawing/2014/main" id="{2714BB33-C239-251C-4C41-655AAFC1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81200"/>
            <a:ext cx="7467600" cy="342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41814B53-7C37-E4D2-B487-DEC57324C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FC34DFB4-6A63-5FA8-E295-900C11045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686800" cy="594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scope: context in which values are associated with a variable</a:t>
            </a:r>
            <a:r>
              <a:rPr lang="en-US" altLang="en-US"/>
              <a:t> </a:t>
            </a:r>
            <a:br>
              <a:rPr lang="en-US" altLang="en-US"/>
            </a:br>
            <a:endParaRPr lang="en-US" altLang="en-US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    import datetime, time</a:t>
            </a:r>
            <a:br>
              <a:rPr lang="en-US" altLang="en-US" sz="2000"/>
            </a:br>
            <a:r>
              <a:rPr lang="en-US" altLang="en-US" sz="2000"/>
              <a:t>x = 5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 sz="2000"/>
              <a:t>def reportTime( ):</a:t>
            </a:r>
            <a:br>
              <a:rPr lang="en-US" altLang="en-US" sz="2000"/>
            </a:br>
            <a:r>
              <a:rPr lang="en-US" altLang="en-US" sz="2000"/>
              <a:t>         #Report the current time</a:t>
            </a:r>
            <a:br>
              <a:rPr lang="en-US" altLang="en-US" sz="2000"/>
            </a:br>
            <a:r>
              <a:rPr lang="en-US" altLang="en-US" sz="2000"/>
              <a:t>         x = x + 1 </a:t>
            </a:r>
            <a:br>
              <a:rPr lang="en-US" altLang="en-US" sz="2000"/>
            </a:br>
            <a:r>
              <a:rPr lang="en-US" altLang="en-US" sz="2000"/>
              <a:t>         t = datetime.datetime.now( ) # Get a datetime object</a:t>
            </a:r>
            <a:br>
              <a:rPr lang="en-US" altLang="en-US" sz="2000"/>
            </a:br>
            <a:r>
              <a:rPr lang="en-US" altLang="en-US" sz="2000"/>
              <a:t>         print t.ctime( ) # Print the date time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	</a:t>
            </a:r>
            <a:br>
              <a:rPr lang="en-US" altLang="en-US" sz="2000"/>
            </a:br>
            <a:r>
              <a:rPr lang="en-US" altLang="en-US" sz="2000"/>
              <a:t>print x </a:t>
            </a:r>
            <a:br>
              <a:rPr lang="en-US" altLang="en-US" sz="2000"/>
            </a:br>
            <a:r>
              <a:rPr lang="en-US" altLang="en-US" sz="2000"/>
              <a:t>reportTime(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&gt;&gt;&gt; 5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Traceback (most recent call last):</a:t>
            </a:r>
            <a:r>
              <a:rPr lang="en-US" altLang="en-US" sz="200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UnboundLocalError: local variable 'x' referenced before assignment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endParaRPr lang="en-US" altLang="en-US" sz="100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:a16="http://schemas.microsoft.com/office/drawing/2014/main" id="{1FE061ED-2047-79CC-1F21-A0FCCAF80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81200"/>
            <a:ext cx="7467600" cy="342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D6E1879-61A5-AF24-7F5F-3B846950E4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Scope: NameError</a:t>
            </a:r>
          </a:p>
        </p:txBody>
      </p:sp>
      <p:sp>
        <p:nvSpPr>
          <p:cNvPr id="47109" name="Rectangle 4">
            <a:extLst>
              <a:ext uri="{FF2B5EF4-FFF2-40B4-BE49-F238E27FC236}">
                <a16:creationId xmlns:a16="http://schemas.microsoft.com/office/drawing/2014/main" id="{D14F1118-E70B-45BB-798E-ACBE95640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686800" cy="594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designates the context in which values are associated with a variable</a:t>
            </a:r>
            <a:r>
              <a:rPr lang="en-US" altLang="en-US"/>
              <a:t> </a:t>
            </a:r>
            <a:br>
              <a:rPr lang="en-US" altLang="en-US"/>
            </a:br>
            <a:endParaRPr lang="en-US" altLang="en-US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    import datetime, time</a:t>
            </a:r>
            <a:br>
              <a:rPr lang="en-US" altLang="en-US" sz="2000"/>
            </a:br>
            <a:r>
              <a:rPr lang="en-US" altLang="en-US" sz="2000"/>
              <a:t>z = 5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 sz="2000"/>
              <a:t>def reportTime(x):</a:t>
            </a:r>
            <a:br>
              <a:rPr lang="en-US" altLang="en-US" sz="2000"/>
            </a:br>
            <a:r>
              <a:rPr lang="en-US" altLang="en-US" sz="2000"/>
              <a:t>         #Report the current time</a:t>
            </a:r>
            <a:br>
              <a:rPr lang="en-US" altLang="en-US" sz="2000"/>
            </a:br>
            <a:r>
              <a:rPr lang="en-US" altLang="en-US" sz="2000"/>
              <a:t>         x = x + 1 </a:t>
            </a:r>
            <a:br>
              <a:rPr lang="en-US" altLang="en-US" sz="2000"/>
            </a:br>
            <a:r>
              <a:rPr lang="en-US" altLang="en-US" sz="2000"/>
              <a:t>         t = datetime.datetime.now( ) # Get a datetime object</a:t>
            </a:r>
            <a:br>
              <a:rPr lang="en-US" altLang="en-US" sz="2000"/>
            </a:br>
            <a:r>
              <a:rPr lang="en-US" altLang="en-US" sz="2000"/>
              <a:t>         print t.ctime( ) # Print the date time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	</a:t>
            </a:r>
            <a:br>
              <a:rPr lang="en-US" altLang="en-US" sz="2000"/>
            </a:br>
            <a:r>
              <a:rPr lang="en-US" altLang="en-US" sz="2000"/>
              <a:t>reportTime(z)</a:t>
            </a:r>
            <a:br>
              <a:rPr lang="en-US" altLang="en-US" sz="2000"/>
            </a:br>
            <a:r>
              <a:rPr lang="en-US" altLang="en-US" sz="2000"/>
              <a:t>print t</a:t>
            </a:r>
            <a:br>
              <a:rPr lang="en-US" altLang="en-US" sz="2000"/>
            </a:br>
            <a:endParaRPr lang="en-US" altLang="en-US" sz="20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&gt;&gt;&gt; </a:t>
            </a:r>
            <a:r>
              <a:rPr lang="en-US" altLang="en-US" sz="2000">
                <a:solidFill>
                  <a:srgbClr val="FF0000"/>
                </a:solidFill>
              </a:rPr>
              <a:t>Traceback (most recent call last):</a:t>
            </a:r>
            <a:r>
              <a:rPr lang="en-US" altLang="en-US" sz="200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NameError: name 't' is not defined</a:t>
            </a:r>
            <a:endParaRPr lang="en-US" altLang="en-US" sz="70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44835C0D-7B42-7AB8-F407-AB9380B6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A8231F97-2627-3E26-08BC-6727F685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List the line numbers that call functions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Decide if the function is a built-in function, a string method, a list method, or other</a:t>
            </a:r>
          </a:p>
        </p:txBody>
      </p:sp>
      <p:pic>
        <p:nvPicPr>
          <p:cNvPr id="48133" name="Picture 2">
            <a:extLst>
              <a:ext uri="{FF2B5EF4-FFF2-40B4-BE49-F238E27FC236}">
                <a16:creationId xmlns:a16="http://schemas.microsoft.com/office/drawing/2014/main" id="{D8CEBEFA-8E30-5E47-D2FF-E6451EBA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898900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5B9B8CCD-E5FE-C052-7E0D-A4BCD78D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98BD8D9C-2EA8-F571-7F6D-B62C17542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r>
              <a:rPr lang="en-US" altLang="en-US"/>
              <a:t>Capitalize myStr (a Python string)</a:t>
            </a:r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endParaRPr lang="en-US" altLang="en-US"/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r>
              <a:rPr lang="en-US" altLang="en-US"/>
              <a:t>Append 5 to myList (a Python list)</a:t>
            </a:r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endParaRPr lang="en-US" altLang="en-US"/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r>
              <a:rPr lang="en-US" altLang="en-US"/>
              <a:t>Sort myList (a Python list)</a:t>
            </a:r>
            <a:br>
              <a:rPr lang="en-US" altLang="en-US"/>
            </a:br>
            <a:endParaRPr lang="en-US" altLang="en-US"/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r>
              <a:rPr lang="en-US" altLang="en-US"/>
              <a:t>Find the record count of myFile (a full path shapefile name).  Store the result in a variable named myCount.  Assume arcpy is already imported.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D768B77-8742-43A0-AF16-6AC4D378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463118" cy="5486399"/>
          </a:xfrm>
          <a:prstGeom prst="rect">
            <a:avLst/>
          </a:prstGeom>
          <a:ln>
            <a:noFill/>
          </a:ln>
          <a:effectLst>
            <a:outerShdw blurRad="393700" dist="127000" dir="5400000" sx="95000" sy="95000" algn="t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45F8E-878A-C02C-F334-A6E6FAE5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813574"/>
            <a:ext cx="2416032" cy="385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</a:rPr>
              <a:t>Python functions have the same overall structure…</a:t>
            </a:r>
          </a:p>
        </p:txBody>
      </p:sp>
      <p:pic>
        <p:nvPicPr>
          <p:cNvPr id="6" name="Content Placeholder 5" descr="A building with a steeple and a grassy area&#10;&#10;Description automatically generated">
            <a:extLst>
              <a:ext uri="{FF2B5EF4-FFF2-40B4-BE49-F238E27FC236}">
                <a16:creationId xmlns:a16="http://schemas.microsoft.com/office/drawing/2014/main" id="{04960616-4DA7-2880-1AF4-AEA9FFF49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8" b="-1"/>
          <a:stretch/>
        </p:blipFill>
        <p:spPr>
          <a:xfrm rot="5400000">
            <a:off x="2874558" y="588559"/>
            <a:ext cx="6858000" cy="5680883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47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A38D1-E267-D882-2167-50957D695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5AF-8C2E-4E62-3F24-AE02D974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171B4-4A83-F858-FC9F-1B2CA761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4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C61EF-1DFA-45B6-CC92-50C0A121D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F230-DF1A-4692-0DD9-141AE8C7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24DB-1B6E-04D5-92AC-4E6EAD63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B2BD22-C108-3527-509C-01074DA6BE13}"/>
              </a:ext>
            </a:extLst>
          </p:cNvPr>
          <p:cNvSpPr/>
          <p:nvPr/>
        </p:nvSpPr>
        <p:spPr bwMode="auto">
          <a:xfrm>
            <a:off x="135731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B29F93D-5076-3B5D-BC80-F4DBD046492A}"/>
              </a:ext>
            </a:extLst>
          </p:cNvPr>
          <p:cNvSpPr/>
          <p:nvPr/>
        </p:nvSpPr>
        <p:spPr bwMode="auto">
          <a:xfrm rot="14864979">
            <a:off x="645317" y="1819022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2E458-1398-DD6E-436A-5F8321DFCA9F}"/>
              </a:ext>
            </a:extLst>
          </p:cNvPr>
          <p:cNvSpPr txBox="1"/>
          <p:nvPr/>
        </p:nvSpPr>
        <p:spPr>
          <a:xfrm>
            <a:off x="955738" y="1542588"/>
            <a:ext cx="367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I'm defining a function</a:t>
            </a:r>
          </a:p>
        </p:txBody>
      </p:sp>
    </p:spTree>
    <p:extLst>
      <p:ext uri="{BB962C8B-B14F-4D97-AF65-F5344CB8AC3E}">
        <p14:creationId xmlns:p14="http://schemas.microsoft.com/office/powerpoint/2010/main" val="37383648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nctions.potx" id="{2452F30D-B082-40F3-9489-CBCA913E99F6}" vid="{D924087A-3786-4B85-A8CB-25285AF02B2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CFCC2C4B8A04D8365FF380D80C6F8" ma:contentTypeVersion="8" ma:contentTypeDescription="Create a new document." ma:contentTypeScope="" ma:versionID="7fd48b634cc88754488465e77afdfb7c">
  <xsd:schema xmlns:xsd="http://www.w3.org/2001/XMLSchema" xmlns:xs="http://www.w3.org/2001/XMLSchema" xmlns:p="http://schemas.microsoft.com/office/2006/metadata/properties" xmlns:ns3="98953c36-47f9-4038-aad2-41074b9cf7cc" targetNamespace="http://schemas.microsoft.com/office/2006/metadata/properties" ma:root="true" ma:fieldsID="6a8df08a3361a29a7b594cc5e04f5122" ns3:_="">
    <xsd:import namespace="98953c36-47f9-4038-aad2-41074b9cf7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953c36-47f9-4038-aad2-41074b9cf7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AD5FD99-20D3-4FC3-8B8A-1C2F3D5DF8C1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98953c36-47f9-4038-aad2-41074b9cf7cc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B9B7AE81-7D01-4CB4-BACA-21652AF4E2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953c36-47f9-4038-aad2-41074b9cf7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DA59999-7A01-4227-B417-AC69100F9E1D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33753</TotalTime>
  <Words>5161</Words>
  <Application>Microsoft Office PowerPoint</Application>
  <PresentationFormat>On-screen Show (4:3)</PresentationFormat>
  <Paragraphs>695</Paragraphs>
  <Slides>69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7" baseType="lpstr">
      <vt:lpstr>MS PGothic</vt:lpstr>
      <vt:lpstr>MS PGothic</vt:lpstr>
      <vt:lpstr>Arial</vt:lpstr>
      <vt:lpstr>Comic Sans MS</vt:lpstr>
      <vt:lpstr>Consolas</vt:lpstr>
      <vt:lpstr>Courier New</vt:lpstr>
      <vt:lpstr>Garamond</vt:lpstr>
      <vt:lpstr>Default Design</vt:lpstr>
      <vt:lpstr>User-defined functions</vt:lpstr>
      <vt:lpstr>Review - Describe these functions.</vt:lpstr>
      <vt:lpstr>Describe these functions.</vt:lpstr>
      <vt:lpstr>Why functions?</vt:lpstr>
      <vt:lpstr>What are user-defined functions?</vt:lpstr>
      <vt:lpstr>What do functions do?</vt:lpstr>
      <vt:lpstr>Python functions have the same overall structure…</vt:lpstr>
      <vt:lpstr>Function structure</vt:lpstr>
      <vt:lpstr>Function structure</vt:lpstr>
      <vt:lpstr>Function structure</vt:lpstr>
      <vt:lpstr>Function structure</vt:lpstr>
      <vt:lpstr>Defining a function is not the same as using a function…</vt:lpstr>
      <vt:lpstr>To run a function, call it by its name</vt:lpstr>
      <vt:lpstr>To run a function, call it by its name</vt:lpstr>
      <vt:lpstr>Functions can also accept parameters and  return values</vt:lpstr>
      <vt:lpstr>Functions can also have parameters</vt:lpstr>
      <vt:lpstr>Parameters</vt:lpstr>
      <vt:lpstr>Parameters</vt:lpstr>
      <vt:lpstr>Parameters</vt:lpstr>
      <vt:lpstr>Use parameters inside the function</vt:lpstr>
      <vt:lpstr>Functions can also return a value</vt:lpstr>
      <vt:lpstr>Functions can also return a value</vt:lpstr>
      <vt:lpstr>Functions can also return a value</vt:lpstr>
      <vt:lpstr>Use an assignment to store returned value</vt:lpstr>
      <vt:lpstr>Write a function</vt:lpstr>
      <vt:lpstr>Write a function</vt:lpstr>
      <vt:lpstr>To run a function, call it by its name</vt:lpstr>
      <vt:lpstr>Don't do this</vt:lpstr>
      <vt:lpstr>Don't do this</vt:lpstr>
      <vt:lpstr>Function definition before function call</vt:lpstr>
      <vt:lpstr>Function must defined before calling</vt:lpstr>
      <vt:lpstr>Define functions near the top of a script</vt:lpstr>
      <vt:lpstr>Define functions near the top of a script</vt:lpstr>
      <vt:lpstr>Call them later</vt:lpstr>
      <vt:lpstr>Define your own function</vt:lpstr>
      <vt:lpstr>Function syntax</vt:lpstr>
      <vt:lpstr>More syntax: the docstring</vt:lpstr>
      <vt:lpstr>Stepping into functions</vt:lpstr>
      <vt:lpstr>Why use functions</vt:lpstr>
      <vt:lpstr>Buffer/clip analysis  code reuse example</vt:lpstr>
      <vt:lpstr>Scope: things defined outside</vt:lpstr>
      <vt:lpstr>Function arguments</vt:lpstr>
      <vt:lpstr>In Class – printFunctions.py</vt:lpstr>
      <vt:lpstr>Scope: things defined inside</vt:lpstr>
      <vt:lpstr>Returning a value</vt:lpstr>
      <vt:lpstr>Example returning a value</vt:lpstr>
      <vt:lpstr>A common mistake: ‘none’</vt:lpstr>
      <vt:lpstr>Function arguments vs. script arguments</vt:lpstr>
      <vt:lpstr>In class – add5</vt:lpstr>
      <vt:lpstr>Optional arguments</vt:lpstr>
      <vt:lpstr>Slope Example with optional argument</vt:lpstr>
      <vt:lpstr>In class</vt:lpstr>
      <vt:lpstr>PowerPoint Presentation</vt:lpstr>
      <vt:lpstr>Amend your script…</vt:lpstr>
      <vt:lpstr>PowerPoint Presentation</vt:lpstr>
      <vt:lpstr>Summing up</vt:lpstr>
      <vt:lpstr>Optional Arguments</vt:lpstr>
      <vt:lpstr>Calling the Function</vt:lpstr>
      <vt:lpstr>Optional Arguments</vt:lpstr>
      <vt:lpstr>PowerPoint Presentation</vt:lpstr>
      <vt:lpstr>Returning Multiple Values</vt:lpstr>
      <vt:lpstr>Returning Multiple Values</vt:lpstr>
      <vt:lpstr>PowerPoint Presentation</vt:lpstr>
      <vt:lpstr>In class</vt:lpstr>
      <vt:lpstr>Scope: Argument values</vt:lpstr>
      <vt:lpstr>Scope</vt:lpstr>
      <vt:lpstr>Scope: NameError</vt:lpstr>
      <vt:lpstr>Review</vt:lpstr>
      <vt:lpstr>Review</vt:lpstr>
    </vt:vector>
  </TitlesOfParts>
  <Company>San Diego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Geoprocessing using Python</dc:title>
  <dc:creator>piotr</dc:creator>
  <cp:lastModifiedBy>Laura Gray Tateosian</cp:lastModifiedBy>
  <cp:revision>288</cp:revision>
  <dcterms:created xsi:type="dcterms:W3CDTF">2004-10-22T02:24:14Z</dcterms:created>
  <dcterms:modified xsi:type="dcterms:W3CDTF">2025-03-18T16:46:33Z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0x0101000A4CFCC2C4B8A04D8365FF380D80C6F8</vt:lpwstr>
  </property>
</Properties>
</file>